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9" r:id="rId2"/>
    <p:sldId id="394" r:id="rId3"/>
    <p:sldId id="395" r:id="rId4"/>
    <p:sldId id="388" r:id="rId5"/>
    <p:sldId id="281" r:id="rId6"/>
    <p:sldId id="324" r:id="rId7"/>
    <p:sldId id="325" r:id="rId8"/>
    <p:sldId id="326" r:id="rId9"/>
    <p:sldId id="335" r:id="rId10"/>
    <p:sldId id="343" r:id="rId11"/>
    <p:sldId id="331" r:id="rId12"/>
    <p:sldId id="336" r:id="rId13"/>
    <p:sldId id="332" r:id="rId14"/>
    <p:sldId id="333" r:id="rId15"/>
    <p:sldId id="337" r:id="rId16"/>
    <p:sldId id="338" r:id="rId17"/>
    <p:sldId id="328" r:id="rId18"/>
    <p:sldId id="340" r:id="rId19"/>
    <p:sldId id="345" r:id="rId20"/>
    <p:sldId id="390" r:id="rId21"/>
    <p:sldId id="383" r:id="rId22"/>
    <p:sldId id="329" r:id="rId23"/>
    <p:sldId id="352" r:id="rId24"/>
    <p:sldId id="384" r:id="rId25"/>
    <p:sldId id="353" r:id="rId26"/>
    <p:sldId id="385" r:id="rId27"/>
    <p:sldId id="346" r:id="rId28"/>
    <p:sldId id="370" r:id="rId29"/>
    <p:sldId id="354" r:id="rId30"/>
    <p:sldId id="350" r:id="rId31"/>
    <p:sldId id="356" r:id="rId32"/>
    <p:sldId id="357" r:id="rId33"/>
    <p:sldId id="358" r:id="rId34"/>
    <p:sldId id="387" r:id="rId35"/>
    <p:sldId id="339" r:id="rId36"/>
    <p:sldId id="368" r:id="rId37"/>
    <p:sldId id="369" r:id="rId38"/>
    <p:sldId id="344" r:id="rId39"/>
    <p:sldId id="362" r:id="rId40"/>
    <p:sldId id="378" r:id="rId41"/>
    <p:sldId id="380" r:id="rId42"/>
    <p:sldId id="373" r:id="rId43"/>
    <p:sldId id="391" r:id="rId44"/>
    <p:sldId id="381" r:id="rId45"/>
    <p:sldId id="392" r:id="rId46"/>
    <p:sldId id="367" r:id="rId47"/>
    <p:sldId id="374" r:id="rId48"/>
    <p:sldId id="375" r:id="rId49"/>
    <p:sldId id="386" r:id="rId50"/>
    <p:sldId id="376" r:id="rId51"/>
    <p:sldId id="377" r:id="rId52"/>
    <p:sldId id="382" r:id="rId53"/>
    <p:sldId id="371" r:id="rId54"/>
    <p:sldId id="349" r:id="rId55"/>
    <p:sldId id="342" r:id="rId56"/>
    <p:sldId id="348" r:id="rId57"/>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374" autoAdjust="0"/>
  </p:normalViewPr>
  <p:slideViewPr>
    <p:cSldViewPr snapToGrid="0">
      <p:cViewPr varScale="1">
        <p:scale>
          <a:sx n="74" d="100"/>
          <a:sy n="74" d="100"/>
        </p:scale>
        <p:origin x="570" y="54"/>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4" d="100"/>
          <a:sy n="64" d="100"/>
        </p:scale>
        <p:origin x="-340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6" cy="498693"/>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0" y="1"/>
            <a:ext cx="2949786" cy="498693"/>
          </a:xfrm>
          <a:prstGeom prst="rect">
            <a:avLst/>
          </a:prstGeom>
        </p:spPr>
        <p:txBody>
          <a:bodyPr vert="horz" lIns="88313" tIns="44156" rIns="88313" bIns="44156" rtlCol="0"/>
          <a:lstStyle>
            <a:lvl1pPr algn="r">
              <a:defRPr sz="1200"/>
            </a:lvl1pPr>
          </a:lstStyle>
          <a:p>
            <a:fld id="{424E9CE9-D1EF-4858-A1E0-968B445726BE}" type="datetimeFigureOut">
              <a:rPr kumimoji="1" lang="ja-JP" altLang="en-US" smtClean="0"/>
              <a:t>2017/7/22</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3"/>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6" cy="498692"/>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0" y="9440647"/>
            <a:ext cx="2949786" cy="498692"/>
          </a:xfrm>
          <a:prstGeom prst="rect">
            <a:avLst/>
          </a:prstGeom>
        </p:spPr>
        <p:txBody>
          <a:bodyPr vert="horz" lIns="88313" tIns="44156" rIns="88313" bIns="44156" rtlCol="0" anchor="b"/>
          <a:lstStyle>
            <a:lvl1pPr algn="r">
              <a:defRPr sz="1200"/>
            </a:lvl1pPr>
          </a:lstStyle>
          <a:p>
            <a:fld id="{0C71163E-95F9-4C8E-AEA0-2B6689AD63F5}" type="slidenum">
              <a:rPr kumimoji="1" lang="ja-JP" altLang="en-US" smtClean="0"/>
              <a:t>‹#›</a:t>
            </a:fld>
            <a:endParaRPr kumimoji="1" lang="ja-JP" altLang="en-US"/>
          </a:p>
        </p:txBody>
      </p:sp>
    </p:spTree>
    <p:extLst>
      <p:ext uri="{BB962C8B-B14F-4D97-AF65-F5344CB8AC3E}">
        <p14:creationId xmlns:p14="http://schemas.microsoft.com/office/powerpoint/2010/main" val="3205478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29</a:t>
            </a:fld>
            <a:endParaRPr kumimoji="1" lang="ja-JP" altLang="en-US"/>
          </a:p>
        </p:txBody>
      </p:sp>
    </p:spTree>
    <p:extLst>
      <p:ext uri="{BB962C8B-B14F-4D97-AF65-F5344CB8AC3E}">
        <p14:creationId xmlns:p14="http://schemas.microsoft.com/office/powerpoint/2010/main" val="236466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33</a:t>
            </a:fld>
            <a:endParaRPr kumimoji="1" lang="ja-JP" altLang="en-US"/>
          </a:p>
        </p:txBody>
      </p:sp>
    </p:spTree>
    <p:extLst>
      <p:ext uri="{BB962C8B-B14F-4D97-AF65-F5344CB8AC3E}">
        <p14:creationId xmlns:p14="http://schemas.microsoft.com/office/powerpoint/2010/main" val="286057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0"/>
            </a:lvl1pPr>
          </a:lstStyle>
          <a:p>
            <a:fld id="{2DD1F2AC-FC1D-4CE1-84E0-E98DC7770AAB}" type="datetime1">
              <a:rPr lang="ja-JP" altLang="en-US" smtClean="0"/>
              <a:t>2017/7/22</a:t>
            </a:fld>
            <a:endParaRPr lang="ja-JP" altLang="en-US"/>
          </a:p>
        </p:txBody>
      </p:sp>
      <p:sp>
        <p:nvSpPr>
          <p:cNvPr id="5" name="フッター プレースホルダー 4"/>
          <p:cNvSpPr>
            <a:spLocks noGrp="1"/>
          </p:cNvSpPr>
          <p:nvPr>
            <p:ph type="ftr" sz="quarter" idx="11"/>
          </p:nvPr>
        </p:nvSpPr>
        <p:spPr/>
        <p:txBody>
          <a:bodyPr/>
          <a:lstStyle>
            <a:lvl1pPr>
              <a:defRPr b="0"/>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345105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4EAC0C6-B966-4D9B-8311-7F321F837FBE}" type="datetime1">
              <a:rPr kumimoji="1" lang="ja-JP" altLang="en-US" smtClean="0"/>
              <a:t>2017/7/22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40618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DA16755-884C-4B1B-8E0D-5A98395AA44D}" type="datetime1">
              <a:rPr kumimoji="1" lang="ja-JP" altLang="en-US" smtClean="0"/>
              <a:t>2017/7/22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99534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B047400-4BA0-4546-8E72-F73116D0D39D}" type="datetime1">
              <a:rPr kumimoji="1" lang="ja-JP" altLang="en-US" smtClean="0"/>
              <a:t>2017/7/22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66617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8C30C3E-F4AE-4C00-BBC7-D76A7A311301}" type="datetime1">
              <a:rPr kumimoji="1" lang="ja-JP" altLang="en-US" smtClean="0"/>
              <a:t>2017/7/22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85955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2C198E4-E96A-481B-B656-2F739A539F02}" type="datetime1">
              <a:rPr kumimoji="1" lang="ja-JP" altLang="en-US" smtClean="0"/>
              <a:t>2017/7/22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4839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38B6D2A-8521-4619-8E58-21CA02F6E38F}" type="datetime1">
              <a:rPr kumimoji="1" lang="ja-JP" altLang="en-US" smtClean="0"/>
              <a:t>2017/7/22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7153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5CE1D26-6D7B-4FC2-AFD2-FB1AF0BDE885}" type="datetime1">
              <a:rPr kumimoji="1" lang="ja-JP" altLang="en-US" smtClean="0"/>
              <a:t>2017/7/22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64985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7E2E64-E1F6-49BA-9C32-0E7ACDA3ECC1}" type="datetime1">
              <a:rPr kumimoji="1" lang="ja-JP" altLang="en-US" smtClean="0"/>
              <a:t>2017/7/22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37541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784AD7B-F583-4A1B-9786-B8CBE9C8D928}" type="datetime1">
              <a:rPr kumimoji="1" lang="ja-JP" altLang="en-US" smtClean="0"/>
              <a:t>2017/7/22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41931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9C52D52-AF96-4424-84A4-229912061C51}" type="datetime1">
              <a:rPr kumimoji="1" lang="ja-JP" altLang="en-US" smtClean="0"/>
              <a:t>2017/7/22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78947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a:solidFill>
                  <a:schemeClr val="tx1">
                    <a:tint val="75000"/>
                  </a:schemeClr>
                </a:solidFill>
              </a:defRPr>
            </a:lvl1pPr>
          </a:lstStyle>
          <a:p>
            <a:fld id="{5C5547A1-AC82-49AF-8B77-4DBAC56F523E}" type="datetime1">
              <a:rPr lang="ja-JP" altLang="en-US" smtClean="0"/>
              <a:t>2017/7/22</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chemeClr val="tx1">
                    <a:tint val="75000"/>
                  </a:schemeClr>
                </a:solidFill>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1435000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2.png"/><Relationship Id="rId5" Type="http://schemas.openxmlformats.org/officeDocument/2006/relationships/image" Target="../media/image23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yoshihiroo/programming-workshop/tree/master/deep-learn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8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41.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facebook.com/groups/programming.workshop/permalink/286412695093452/"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6.xml"/><Relationship Id="rId5" Type="http://schemas.openxmlformats.org/officeDocument/2006/relationships/image" Target="../media/image53.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rodrigob.github.io/are_we_there_yet/build/classification_datasets_results.html"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63644"/>
          </a:xfrm>
          <a:prstGeom prst="rect">
            <a:avLst/>
          </a:prstGeom>
        </p:spPr>
      </p:pic>
      <p:sp>
        <p:nvSpPr>
          <p:cNvPr id="2" name="タイトル 1"/>
          <p:cNvSpPr>
            <a:spLocks noGrp="1"/>
          </p:cNvSpPr>
          <p:nvPr>
            <p:ph type="ctrTitle"/>
          </p:nvPr>
        </p:nvSpPr>
        <p:spPr>
          <a:solidFill>
            <a:srgbClr val="FFFFFF">
              <a:alpha val="69804"/>
            </a:srgbClr>
          </a:solidFill>
        </p:spPr>
        <p:txBody>
          <a:bodyPr>
            <a:normAutofit/>
          </a:bodyPr>
          <a:lstStyle/>
          <a:p>
            <a:r>
              <a:rPr kumimoji="1" lang="ja-JP" altLang="en-US" dirty="0"/>
              <a:t>プログラミング勉強会</a:t>
            </a:r>
            <a:br>
              <a:rPr kumimoji="1" lang="en-US" altLang="ja-JP" dirty="0"/>
            </a:br>
            <a:r>
              <a:rPr lang="ja-JP" altLang="en-US" sz="2800" dirty="0"/>
              <a:t>やってみようぜ、ディープラーニングのプログラミング</a:t>
            </a:r>
            <a:endParaRPr kumimoji="1" lang="ja-JP" altLang="en-US" sz="2400" dirty="0"/>
          </a:p>
        </p:txBody>
      </p:sp>
      <p:sp>
        <p:nvSpPr>
          <p:cNvPr id="3" name="サブタイトル 2"/>
          <p:cNvSpPr>
            <a:spLocks noGrp="1"/>
          </p:cNvSpPr>
          <p:nvPr>
            <p:ph type="subTitle" idx="1"/>
          </p:nvPr>
        </p:nvSpPr>
        <p:spPr>
          <a:solidFill>
            <a:srgbClr val="FFFFFF">
              <a:alpha val="69804"/>
            </a:srgbClr>
          </a:solidFill>
        </p:spPr>
        <p:txBody>
          <a:bodyPr>
            <a:normAutofit/>
          </a:bodyPr>
          <a:lstStyle/>
          <a:p>
            <a:endParaRPr kumimoji="1" lang="en-US" altLang="ja-JP" dirty="0"/>
          </a:p>
          <a:p>
            <a:r>
              <a:rPr kumimoji="1" lang="en-US" altLang="ja-JP" dirty="0"/>
              <a:t>2017</a:t>
            </a:r>
            <a:r>
              <a:rPr kumimoji="1" lang="ja-JP" altLang="en-US" dirty="0"/>
              <a:t>年</a:t>
            </a:r>
            <a:r>
              <a:rPr lang="en-US" altLang="ja-JP" strike="sngStrike" dirty="0"/>
              <a:t>5</a:t>
            </a:r>
            <a:r>
              <a:rPr kumimoji="1" lang="ja-JP" altLang="en-US" strike="sngStrike" dirty="0"/>
              <a:t>月</a:t>
            </a:r>
            <a:r>
              <a:rPr lang="en-US" altLang="ja-JP" strike="sngStrike" dirty="0"/>
              <a:t>28</a:t>
            </a:r>
            <a:r>
              <a:rPr kumimoji="1" lang="ja-JP" altLang="en-US" strike="sngStrike" dirty="0"/>
              <a:t>日</a:t>
            </a:r>
            <a:endParaRPr lang="en-US" altLang="ja-JP" strike="sngStrike" dirty="0"/>
          </a:p>
          <a:p>
            <a:r>
              <a:rPr kumimoji="1" lang="ja-JP" altLang="en-US" dirty="0"/>
              <a:t>名古屋校 </a:t>
            </a:r>
            <a:r>
              <a:rPr kumimoji="1" lang="en-US" altLang="ja-JP" dirty="0"/>
              <a:t>2011</a:t>
            </a:r>
            <a:r>
              <a:rPr kumimoji="1" lang="ja-JP" altLang="en-US" dirty="0"/>
              <a:t>期 越智 由浩</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1</a:t>
            </a:fld>
            <a:endParaRPr lang="ja-JP" altLang="en-US"/>
          </a:p>
        </p:txBody>
      </p:sp>
      <p:sp>
        <p:nvSpPr>
          <p:cNvPr id="6" name="正方形/長方形 5">
            <a:extLst>
              <a:ext uri="{FF2B5EF4-FFF2-40B4-BE49-F238E27FC236}">
                <a16:creationId xmlns:a16="http://schemas.microsoft.com/office/drawing/2014/main" id="{834B4063-1932-4CB6-96B3-56DADD7ABD35}"/>
              </a:ext>
            </a:extLst>
          </p:cNvPr>
          <p:cNvSpPr/>
          <p:nvPr/>
        </p:nvSpPr>
        <p:spPr>
          <a:xfrm rot="433171">
            <a:off x="6684389" y="3828406"/>
            <a:ext cx="2326278" cy="461665"/>
          </a:xfrm>
          <a:prstGeom prst="rect">
            <a:avLst/>
          </a:prstGeom>
        </p:spPr>
        <p:txBody>
          <a:bodyPr wrap="none">
            <a:spAutoFit/>
          </a:bodyPr>
          <a:lstStyle/>
          <a:p>
            <a:r>
              <a:rPr lang="en-US" altLang="ja-JP" sz="2400" b="1" dirty="0">
                <a:solidFill>
                  <a:srgbClr val="0070C0"/>
                </a:solidFill>
              </a:rPr>
              <a:t>7</a:t>
            </a:r>
            <a:r>
              <a:rPr lang="ja-JP" altLang="en-US" sz="2400" b="1" dirty="0">
                <a:solidFill>
                  <a:srgbClr val="0070C0"/>
                </a:solidFill>
              </a:rPr>
              <a:t>月</a:t>
            </a:r>
            <a:r>
              <a:rPr lang="en-US" altLang="ja-JP" sz="2400" b="1" dirty="0">
                <a:solidFill>
                  <a:srgbClr val="0070C0"/>
                </a:solidFill>
              </a:rPr>
              <a:t>22</a:t>
            </a:r>
            <a:r>
              <a:rPr lang="ja-JP" altLang="en-US" sz="2400" b="1" dirty="0">
                <a:solidFill>
                  <a:srgbClr val="0070C0"/>
                </a:solidFill>
              </a:rPr>
              <a:t>日 改訂版</a:t>
            </a:r>
            <a:endParaRPr lang="en-US" altLang="ja-JP" sz="2400" b="1" dirty="0">
              <a:solidFill>
                <a:srgbClr val="0070C0"/>
              </a:solidFill>
            </a:endParaRPr>
          </a:p>
        </p:txBody>
      </p:sp>
    </p:spTree>
    <p:extLst>
      <p:ext uri="{BB962C8B-B14F-4D97-AF65-F5344CB8AC3E}">
        <p14:creationId xmlns:p14="http://schemas.microsoft.com/office/powerpoint/2010/main" val="8798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06805"/>
            <a:ext cx="10515600" cy="1325563"/>
          </a:xfrm>
        </p:spPr>
        <p:txBody>
          <a:bodyPr>
            <a:normAutofit fontScale="90000"/>
          </a:bodyPr>
          <a:lstStyle/>
          <a:p>
            <a:r>
              <a:rPr kumimoji="1" lang="ja-JP" altLang="en-US" dirty="0"/>
              <a:t>手触り感持って</a:t>
            </a:r>
            <a:r>
              <a:rPr kumimoji="1" lang="en-US" altLang="ja-JP" dirty="0"/>
              <a:t>”</a:t>
            </a:r>
            <a:r>
              <a:rPr kumimoji="1" lang="ja-JP" altLang="en-US" dirty="0"/>
              <a:t>模型</a:t>
            </a:r>
            <a:r>
              <a:rPr kumimoji="1" lang="en-US" altLang="ja-JP" dirty="0"/>
              <a:t>”</a:t>
            </a:r>
            <a:r>
              <a:rPr kumimoji="1" lang="ja-JP" altLang="en-US" dirty="0"/>
              <a:t>と慣れ親しむために</a:t>
            </a:r>
            <a:br>
              <a:rPr kumimoji="1" lang="en-US" altLang="ja-JP" dirty="0"/>
            </a:br>
            <a:r>
              <a:rPr lang="ja-JP" altLang="en-US" dirty="0"/>
              <a:t>手で計算してみる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10</a:t>
            </a:fld>
            <a:endParaRPr kumimoji="1" lang="ja-JP" altLang="en-US"/>
          </a:p>
        </p:txBody>
      </p:sp>
    </p:spTree>
    <p:extLst>
      <p:ext uri="{BB962C8B-B14F-4D97-AF65-F5344CB8AC3E}">
        <p14:creationId xmlns:p14="http://schemas.microsoft.com/office/powerpoint/2010/main" val="3670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94"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52" name="テキスト ボックス 51"/>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55" name="テキスト ボックス 54"/>
          <p:cNvSpPr txBox="1"/>
          <p:nvPr/>
        </p:nvSpPr>
        <p:spPr>
          <a:xfrm>
            <a:off x="5354844" y="222279"/>
            <a:ext cx="1441420" cy="307777"/>
          </a:xfrm>
          <a:prstGeom prst="rect">
            <a:avLst/>
          </a:prstGeom>
          <a:noFill/>
        </p:spPr>
        <p:txBody>
          <a:bodyPr wrap="none" rtlCol="0">
            <a:spAutoFit/>
          </a:bodyPr>
          <a:lstStyle/>
          <a:p>
            <a:r>
              <a:rPr lang="ja-JP" altLang="en-US" sz="1400" dirty="0"/>
              <a:t>シグモイド関数</a:t>
            </a:r>
            <a:endParaRPr lang="en-US" altLang="ja-JP" sz="1400" dirty="0"/>
          </a:p>
        </p:txBody>
      </p:sp>
      <p:cxnSp>
        <p:nvCxnSpPr>
          <p:cNvPr id="13" name="直線コネクタ 12"/>
          <p:cNvCxnSpPr/>
          <p:nvPr/>
        </p:nvCxnSpPr>
        <p:spPr>
          <a:xfrm flipV="1">
            <a:off x="5430285" y="479098"/>
            <a:ext cx="265108" cy="52883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11</a:t>
            </a:fld>
            <a:endParaRPr kumimoji="1" lang="ja-JP" altLang="en-US"/>
          </a:p>
        </p:txBody>
      </p:sp>
    </p:spTree>
    <p:extLst>
      <p:ext uri="{BB962C8B-B14F-4D97-AF65-F5344CB8AC3E}">
        <p14:creationId xmlns:p14="http://schemas.microsoft.com/office/powerpoint/2010/main" val="143454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4237" y="426028"/>
            <a:ext cx="10764982" cy="631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74073" y="56696"/>
            <a:ext cx="3185487" cy="369332"/>
          </a:xfrm>
          <a:prstGeom prst="rect">
            <a:avLst/>
          </a:prstGeom>
          <a:noFill/>
        </p:spPr>
        <p:txBody>
          <a:bodyPr wrap="none" rtlCol="0">
            <a:spAutoFit/>
          </a:bodyPr>
          <a:lstStyle/>
          <a:p>
            <a:r>
              <a:rPr lang="ja-JP" altLang="en-US" dirty="0"/>
              <a:t>シグモイド関数、参照シート</a:t>
            </a:r>
            <a:endParaRPr kumimoji="1" lang="ja-JP" altLang="en-US" dirty="0"/>
          </a:p>
        </p:txBody>
      </p:sp>
      <p:cxnSp>
        <p:nvCxnSpPr>
          <p:cNvPr id="5" name="直線コネクタ 4"/>
          <p:cNvCxnSpPr/>
          <p:nvPr/>
        </p:nvCxnSpPr>
        <p:spPr>
          <a:xfrm flipV="1">
            <a:off x="6408160" y="3218151"/>
            <a:ext cx="0" cy="29956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6789161" y="2670463"/>
            <a:ext cx="0" cy="354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7057162" y="2379951"/>
            <a:ext cx="0" cy="3833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643688" y="2888673"/>
            <a:ext cx="0" cy="33216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199171" y="2175597"/>
            <a:ext cx="0" cy="40347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517073" y="3218151"/>
            <a:ext cx="48837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380634" y="3499366"/>
            <a:ext cx="1377300" cy="369332"/>
          </a:xfrm>
          <a:prstGeom prst="rect">
            <a:avLst/>
          </a:prstGeom>
          <a:noFill/>
        </p:spPr>
        <p:txBody>
          <a:bodyPr wrap="none" rtlCol="0">
            <a:spAutoFit/>
          </a:bodyPr>
          <a:lstStyle/>
          <a:p>
            <a:r>
              <a:rPr kumimoji="1" lang="en-US" altLang="ja-JP" dirty="0"/>
              <a:t>(0.3, 0.574)</a:t>
            </a:r>
            <a:endParaRPr kumimoji="1" lang="ja-JP" altLang="en-US" dirty="0"/>
          </a:p>
        </p:txBody>
      </p:sp>
      <p:sp>
        <p:nvSpPr>
          <p:cNvPr id="19" name="円/楕円 18"/>
          <p:cNvSpPr/>
          <p:nvPr/>
        </p:nvSpPr>
        <p:spPr>
          <a:xfrm>
            <a:off x="6286500" y="3127664"/>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V="1">
            <a:off x="5726761" y="3283527"/>
            <a:ext cx="528566" cy="35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1524433" y="2888673"/>
            <a:ext cx="511925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508171" y="2789959"/>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4315691" y="2379951"/>
            <a:ext cx="1633781" cy="369332"/>
          </a:xfrm>
          <a:prstGeom prst="rect">
            <a:avLst/>
          </a:prstGeom>
          <a:noFill/>
        </p:spPr>
        <p:txBody>
          <a:bodyPr wrap="none" rtlCol="0">
            <a:spAutoFit/>
          </a:bodyPr>
          <a:lstStyle/>
          <a:p>
            <a:r>
              <a:rPr kumimoji="1" lang="en-US" altLang="ja-JP" dirty="0"/>
              <a:t>(0.516, 0.626)</a:t>
            </a:r>
            <a:endParaRPr kumimoji="1" lang="ja-JP" altLang="en-US" dirty="0"/>
          </a:p>
        </p:txBody>
      </p:sp>
      <p:cxnSp>
        <p:nvCxnSpPr>
          <p:cNvPr id="31" name="直線矢印コネクタ 30"/>
          <p:cNvCxnSpPr/>
          <p:nvPr/>
        </p:nvCxnSpPr>
        <p:spPr>
          <a:xfrm>
            <a:off x="5835866" y="2523054"/>
            <a:ext cx="672305" cy="266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1541750" y="2708561"/>
            <a:ext cx="52474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円/楕円 34"/>
          <p:cNvSpPr/>
          <p:nvPr/>
        </p:nvSpPr>
        <p:spPr>
          <a:xfrm>
            <a:off x="6660571" y="2589068"/>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4878027" y="1764702"/>
            <a:ext cx="1377300" cy="369332"/>
          </a:xfrm>
          <a:prstGeom prst="rect">
            <a:avLst/>
          </a:prstGeom>
          <a:noFill/>
        </p:spPr>
        <p:txBody>
          <a:bodyPr wrap="none" rtlCol="0">
            <a:spAutoFit/>
          </a:bodyPr>
          <a:lstStyle/>
          <a:p>
            <a:r>
              <a:rPr kumimoji="1" lang="en-US" altLang="ja-JP" dirty="0"/>
              <a:t>(0.7, 0.668)</a:t>
            </a:r>
            <a:endParaRPr kumimoji="1" lang="ja-JP" altLang="en-US" dirty="0"/>
          </a:p>
        </p:txBody>
      </p:sp>
      <p:cxnSp>
        <p:nvCxnSpPr>
          <p:cNvPr id="37" name="直線矢印コネクタ 36"/>
          <p:cNvCxnSpPr/>
          <p:nvPr/>
        </p:nvCxnSpPr>
        <p:spPr>
          <a:xfrm>
            <a:off x="6141721" y="1949368"/>
            <a:ext cx="518850" cy="6152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538285" y="2351802"/>
            <a:ext cx="551887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円/楕円 41"/>
          <p:cNvSpPr/>
          <p:nvPr/>
        </p:nvSpPr>
        <p:spPr>
          <a:xfrm>
            <a:off x="6911684" y="2265967"/>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7387025" y="2763527"/>
            <a:ext cx="1377300" cy="369332"/>
          </a:xfrm>
          <a:prstGeom prst="rect">
            <a:avLst/>
          </a:prstGeom>
          <a:noFill/>
        </p:spPr>
        <p:txBody>
          <a:bodyPr wrap="none" rtlCol="0">
            <a:spAutoFit/>
          </a:bodyPr>
          <a:lstStyle/>
          <a:p>
            <a:r>
              <a:rPr kumimoji="1" lang="en-US" altLang="ja-JP" dirty="0"/>
              <a:t>(1.1, 0.750)</a:t>
            </a:r>
            <a:endParaRPr kumimoji="1" lang="ja-JP" altLang="en-US" dirty="0"/>
          </a:p>
        </p:txBody>
      </p:sp>
      <p:cxnSp>
        <p:nvCxnSpPr>
          <p:cNvPr id="44" name="直線矢印コネクタ 43"/>
          <p:cNvCxnSpPr/>
          <p:nvPr/>
        </p:nvCxnSpPr>
        <p:spPr>
          <a:xfrm flipH="1" flipV="1">
            <a:off x="7109111" y="2450516"/>
            <a:ext cx="382734" cy="335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545211" y="2223645"/>
            <a:ext cx="56539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7092660" y="2111512"/>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7653726" y="2282076"/>
            <a:ext cx="1633781" cy="369332"/>
          </a:xfrm>
          <a:prstGeom prst="rect">
            <a:avLst/>
          </a:prstGeom>
          <a:noFill/>
        </p:spPr>
        <p:txBody>
          <a:bodyPr wrap="none" rtlCol="0">
            <a:spAutoFit/>
          </a:bodyPr>
          <a:lstStyle/>
          <a:p>
            <a:r>
              <a:rPr kumimoji="1" lang="en-US" altLang="ja-JP" dirty="0"/>
              <a:t>(1.214, 0.771)</a:t>
            </a:r>
            <a:endParaRPr kumimoji="1" lang="ja-JP" altLang="en-US" dirty="0"/>
          </a:p>
        </p:txBody>
      </p:sp>
      <p:cxnSp>
        <p:nvCxnSpPr>
          <p:cNvPr id="51" name="直線矢印コネクタ 50"/>
          <p:cNvCxnSpPr/>
          <p:nvPr/>
        </p:nvCxnSpPr>
        <p:spPr>
          <a:xfrm flipH="1" flipV="1">
            <a:off x="7366243" y="2253088"/>
            <a:ext cx="382734" cy="90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12</a:t>
            </a:fld>
            <a:endParaRPr kumimoji="1" lang="ja-JP" altLang="en-US"/>
          </a:p>
        </p:txBody>
      </p:sp>
    </p:spTree>
    <p:extLst>
      <p:ext uri="{BB962C8B-B14F-4D97-AF65-F5344CB8AC3E}">
        <p14:creationId xmlns:p14="http://schemas.microsoft.com/office/powerpoint/2010/main" val="143962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2" name="テキスト ボックス 1"/>
          <p:cNvSpPr txBox="1"/>
          <p:nvPr/>
        </p:nvSpPr>
        <p:spPr>
          <a:xfrm>
            <a:off x="222975" y="277404"/>
            <a:ext cx="1338828" cy="369332"/>
          </a:xfrm>
          <a:prstGeom prst="rect">
            <a:avLst/>
          </a:prstGeom>
          <a:noFill/>
        </p:spPr>
        <p:txBody>
          <a:bodyPr wrap="none" rtlCol="0">
            <a:spAutoFit/>
          </a:bodyPr>
          <a:lstStyle/>
          <a:p>
            <a:r>
              <a:rPr lang="ja-JP" altLang="en-US" dirty="0"/>
              <a:t>手計算結果</a:t>
            </a:r>
            <a:endParaRPr kumimoji="1" lang="ja-JP" altLang="en-US" dirty="0"/>
          </a:p>
        </p:txBody>
      </p:sp>
      <p:sp>
        <p:nvSpPr>
          <p:cNvPr id="3" name="テキスト ボックス 2"/>
          <p:cNvSpPr txBox="1"/>
          <p:nvPr/>
        </p:nvSpPr>
        <p:spPr>
          <a:xfrm>
            <a:off x="3465503" y="1576059"/>
            <a:ext cx="2715808" cy="369332"/>
          </a:xfrm>
          <a:prstGeom prst="rect">
            <a:avLst/>
          </a:prstGeom>
          <a:noFill/>
        </p:spPr>
        <p:txBody>
          <a:bodyPr wrap="none" rtlCol="0">
            <a:spAutoFit/>
          </a:bodyPr>
          <a:lstStyle/>
          <a:p>
            <a:r>
              <a:rPr lang="en-US" altLang="ja-JP" dirty="0">
                <a:solidFill>
                  <a:srgbClr val="0070C0"/>
                </a:solidFill>
              </a:rPr>
              <a:t>sig(0.1+0.1+0.1)=0.574</a:t>
            </a:r>
            <a:endParaRPr kumimoji="1" lang="ja-JP" altLang="en-US" dirty="0">
              <a:solidFill>
                <a:srgbClr val="0070C0"/>
              </a:solidFill>
            </a:endParaRPr>
          </a:p>
        </p:txBody>
      </p:sp>
      <p:sp>
        <p:nvSpPr>
          <p:cNvPr id="46" name="テキスト ボックス 45"/>
          <p:cNvSpPr txBox="1"/>
          <p:nvPr/>
        </p:nvSpPr>
        <p:spPr>
          <a:xfrm>
            <a:off x="3407955" y="3556501"/>
            <a:ext cx="2715808" cy="369332"/>
          </a:xfrm>
          <a:prstGeom prst="rect">
            <a:avLst/>
          </a:prstGeom>
          <a:noFill/>
        </p:spPr>
        <p:txBody>
          <a:bodyPr wrap="none" rtlCol="0">
            <a:spAutoFit/>
          </a:bodyPr>
          <a:lstStyle/>
          <a:p>
            <a:r>
              <a:rPr lang="en-US" altLang="ja-JP" dirty="0">
                <a:solidFill>
                  <a:srgbClr val="0070C0"/>
                </a:solidFill>
              </a:rPr>
              <a:t>sig(0.3+0.2+0.2)=0.668</a:t>
            </a:r>
            <a:endParaRPr kumimoji="1" lang="ja-JP" altLang="en-US" dirty="0">
              <a:solidFill>
                <a:srgbClr val="0070C0"/>
              </a:solidFill>
            </a:endParaRPr>
          </a:p>
        </p:txBody>
      </p:sp>
      <p:sp>
        <p:nvSpPr>
          <p:cNvPr id="48" name="テキスト ボックス 47"/>
          <p:cNvSpPr txBox="1"/>
          <p:nvPr/>
        </p:nvSpPr>
        <p:spPr>
          <a:xfrm>
            <a:off x="3322393" y="5680957"/>
            <a:ext cx="2715808" cy="369332"/>
          </a:xfrm>
          <a:prstGeom prst="rect">
            <a:avLst/>
          </a:prstGeom>
          <a:noFill/>
        </p:spPr>
        <p:txBody>
          <a:bodyPr wrap="none" rtlCol="0">
            <a:spAutoFit/>
          </a:bodyPr>
          <a:lstStyle/>
          <a:p>
            <a:r>
              <a:rPr lang="en-US" altLang="ja-JP" dirty="0">
                <a:solidFill>
                  <a:srgbClr val="0070C0"/>
                </a:solidFill>
              </a:rPr>
              <a:t>sig(0.5+0.3+0.3)=0.750</a:t>
            </a:r>
            <a:endParaRPr kumimoji="1" lang="ja-JP" altLang="en-US" dirty="0">
              <a:solidFill>
                <a:srgbClr val="0070C0"/>
              </a:solidFill>
            </a:endParaRPr>
          </a:p>
        </p:txBody>
      </p:sp>
      <p:sp>
        <p:nvSpPr>
          <p:cNvPr id="13" name="フリーフォーム: 図形 12"/>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5658668" y="905043"/>
            <a:ext cx="4095993" cy="369332"/>
          </a:xfrm>
          <a:prstGeom prst="rect">
            <a:avLst/>
          </a:prstGeom>
          <a:noFill/>
        </p:spPr>
        <p:txBody>
          <a:bodyPr wrap="none" rtlCol="0">
            <a:spAutoFit/>
          </a:bodyPr>
          <a:lstStyle/>
          <a:p>
            <a:r>
              <a:rPr lang="en-US" altLang="ja-JP" dirty="0">
                <a:solidFill>
                  <a:srgbClr val="0070C0"/>
                </a:solidFill>
              </a:rPr>
              <a:t>sig(0.0574+0.134+0.225+0.1)=0.626</a:t>
            </a:r>
            <a:endParaRPr kumimoji="1" lang="ja-JP" altLang="en-US" dirty="0">
              <a:solidFill>
                <a:srgbClr val="0070C0"/>
              </a:solidFill>
            </a:endParaRPr>
          </a:p>
        </p:txBody>
      </p:sp>
      <p:sp>
        <p:nvSpPr>
          <p:cNvPr id="56" name="テキスト ボックス 55"/>
          <p:cNvSpPr txBox="1"/>
          <p:nvPr/>
        </p:nvSpPr>
        <p:spPr>
          <a:xfrm>
            <a:off x="5639098" y="5398129"/>
            <a:ext cx="3967753" cy="369332"/>
          </a:xfrm>
          <a:prstGeom prst="rect">
            <a:avLst/>
          </a:prstGeom>
          <a:noFill/>
        </p:spPr>
        <p:txBody>
          <a:bodyPr wrap="none" rtlCol="0">
            <a:spAutoFit/>
          </a:bodyPr>
          <a:lstStyle/>
          <a:p>
            <a:r>
              <a:rPr lang="en-US" altLang="ja-JP" dirty="0">
                <a:solidFill>
                  <a:srgbClr val="0070C0"/>
                </a:solidFill>
              </a:rPr>
              <a:t>sig(0.230+0.334+0.450+0.2)=0.771</a:t>
            </a:r>
            <a:endParaRPr kumimoji="1" lang="ja-JP" altLang="en-US" dirty="0">
              <a:solidFill>
                <a:srgbClr val="0070C0"/>
              </a:solidFill>
            </a:endParaRPr>
          </a:p>
        </p:txBody>
      </p:sp>
      <p:sp>
        <p:nvSpPr>
          <p:cNvPr id="57" name="テキスト ボックス 56"/>
          <p:cNvSpPr txBox="1"/>
          <p:nvPr/>
        </p:nvSpPr>
        <p:spPr>
          <a:xfrm>
            <a:off x="9364083" y="2645501"/>
            <a:ext cx="2845651" cy="369332"/>
          </a:xfrm>
          <a:prstGeom prst="rect">
            <a:avLst/>
          </a:prstGeom>
          <a:noFill/>
        </p:spPr>
        <p:txBody>
          <a:bodyPr wrap="none" rtlCol="0">
            <a:spAutoFit/>
          </a:bodyPr>
          <a:lstStyle/>
          <a:p>
            <a:r>
              <a:rPr lang="en-US" altLang="ja-JP" dirty="0">
                <a:solidFill>
                  <a:srgbClr val="0070C0"/>
                </a:solidFill>
              </a:rPr>
              <a:t>0.0626+0.154+0.1=</a:t>
            </a:r>
            <a:r>
              <a:rPr lang="en-US" altLang="ja-JP" u="sng" dirty="0">
                <a:solidFill>
                  <a:srgbClr val="0070C0"/>
                </a:solidFill>
              </a:rPr>
              <a:t>0.317</a:t>
            </a:r>
            <a:endParaRPr kumimoji="1" lang="ja-JP" altLang="en-US" u="sng" dirty="0">
              <a:solidFill>
                <a:srgbClr val="0070C0"/>
              </a:solidFill>
            </a:endParaRPr>
          </a:p>
        </p:txBody>
      </p:sp>
      <p:sp>
        <p:nvSpPr>
          <p:cNvPr id="58" name="テキスト ボックス 57"/>
          <p:cNvSpPr txBox="1"/>
          <p:nvPr/>
        </p:nvSpPr>
        <p:spPr>
          <a:xfrm>
            <a:off x="9505752" y="5553344"/>
            <a:ext cx="2717411" cy="369332"/>
          </a:xfrm>
          <a:prstGeom prst="rect">
            <a:avLst/>
          </a:prstGeom>
          <a:noFill/>
        </p:spPr>
        <p:txBody>
          <a:bodyPr wrap="none" rtlCol="0">
            <a:spAutoFit/>
          </a:bodyPr>
          <a:lstStyle/>
          <a:p>
            <a:r>
              <a:rPr lang="en-US" altLang="ja-JP" dirty="0">
                <a:solidFill>
                  <a:srgbClr val="0070C0"/>
                </a:solidFill>
              </a:rPr>
              <a:t>0.188+0.308+0.2=</a:t>
            </a:r>
            <a:r>
              <a:rPr lang="en-US" altLang="ja-JP" u="sng" dirty="0">
                <a:solidFill>
                  <a:srgbClr val="0070C0"/>
                </a:solidFill>
              </a:rPr>
              <a:t>0.696</a:t>
            </a:r>
            <a:endParaRPr kumimoji="1" lang="ja-JP" altLang="en-US" u="sng" dirty="0">
              <a:solidFill>
                <a:srgbClr val="0070C0"/>
              </a:solidFill>
            </a:endParaRPr>
          </a:p>
        </p:txBody>
      </p:sp>
      <p:cxnSp>
        <p:nvCxnSpPr>
          <p:cNvPr id="60" name="直線矢印コネクタ 59"/>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64" name="テキスト ボックス 63"/>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66" name="テキスト ボックス 65"/>
          <p:cNvSpPr txBox="1"/>
          <p:nvPr/>
        </p:nvSpPr>
        <p:spPr>
          <a:xfrm>
            <a:off x="115465" y="6339761"/>
            <a:ext cx="2015295" cy="307777"/>
          </a:xfrm>
          <a:prstGeom prst="rect">
            <a:avLst/>
          </a:prstGeom>
          <a:noFill/>
        </p:spPr>
        <p:txBody>
          <a:bodyPr wrap="none" rtlCol="0">
            <a:spAutoFit/>
          </a:bodyPr>
          <a:lstStyle/>
          <a:p>
            <a:r>
              <a:rPr lang="en-US" altLang="ja-JP" sz="1400" dirty="0"/>
              <a:t>sig()</a:t>
            </a:r>
            <a:r>
              <a:rPr lang="ja-JP" altLang="en-US" sz="1400" dirty="0"/>
              <a:t>：シグモイド関数</a:t>
            </a:r>
            <a:endParaRPr lang="en-US" altLang="ja-JP" sz="1400" dirty="0"/>
          </a:p>
        </p:txBody>
      </p:sp>
      <p:sp>
        <p:nvSpPr>
          <p:cNvPr id="16" name="スライド番号プレースホルダー 15"/>
          <p:cNvSpPr>
            <a:spLocks noGrp="1"/>
          </p:cNvSpPr>
          <p:nvPr>
            <p:ph type="sldNum" sz="quarter" idx="12"/>
          </p:nvPr>
        </p:nvSpPr>
        <p:spPr/>
        <p:txBody>
          <a:bodyPr/>
          <a:lstStyle/>
          <a:p>
            <a:fld id="{8AEBDCA3-918C-4541-BF84-4F93CF1796EA}" type="slidenum">
              <a:rPr kumimoji="1" lang="ja-JP" altLang="en-US" smtClean="0"/>
              <a:t>13</a:t>
            </a:fld>
            <a:endParaRPr kumimoji="1" lang="ja-JP" altLang="en-US"/>
          </a:p>
        </p:txBody>
      </p:sp>
    </p:spTree>
    <p:extLst>
      <p:ext uri="{BB962C8B-B14F-4D97-AF65-F5344CB8AC3E}">
        <p14:creationId xmlns:p14="http://schemas.microsoft.com/office/powerpoint/2010/main" val="173810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スライド番号プレースホルダー 9"/>
          <p:cNvSpPr>
            <a:spLocks noGrp="1"/>
          </p:cNvSpPr>
          <p:nvPr>
            <p:ph type="sldNum" sz="quarter" idx="12"/>
          </p:nvPr>
        </p:nvSpPr>
        <p:spPr/>
        <p:txBody>
          <a:bodyPr/>
          <a:lstStyle/>
          <a:p>
            <a:fld id="{8AEBDCA3-918C-4541-BF84-4F93CF1796EA}" type="slidenum">
              <a:rPr kumimoji="1" lang="ja-JP" altLang="en-US" smtClean="0"/>
              <a:t>14</a:t>
            </a:fld>
            <a:endParaRPr kumimoji="1" lang="ja-JP" altLang="en-US"/>
          </a:p>
        </p:txBody>
      </p:sp>
    </p:spTree>
    <p:extLst>
      <p:ext uri="{BB962C8B-B14F-4D97-AF65-F5344CB8AC3E}">
        <p14:creationId xmlns:p14="http://schemas.microsoft.com/office/powerpoint/2010/main" val="20047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2826834" y="283337"/>
            <a:ext cx="5929828" cy="58477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3200" dirty="0"/>
              <a:t>なぜ、こんなことをするのか？</a:t>
            </a:r>
          </a:p>
        </p:txBody>
      </p:sp>
      <p:sp>
        <p:nvSpPr>
          <p:cNvPr id="13" name="円/楕円 12"/>
          <p:cNvSpPr/>
          <p:nvPr/>
        </p:nvSpPr>
        <p:spPr>
          <a:xfrm>
            <a:off x="1309077" y="503206"/>
            <a:ext cx="1506545" cy="5839401"/>
          </a:xfrm>
          <a:prstGeom prst="ellipse">
            <a:avLst/>
          </a:prstGeom>
          <a:solidFill>
            <a:srgbClr val="FFFF66">
              <a:alpha val="69804"/>
            </a:srgbClr>
          </a:solidFill>
        </p:spPr>
        <p:txBody>
          <a:bodyPr wrap="square" rtlCol="0" anchor="ctr">
            <a:noAutofit/>
          </a:bodyPr>
          <a:lstStyle/>
          <a:p>
            <a:r>
              <a:rPr lang="ja-JP" altLang="en-US" sz="3200" dirty="0"/>
              <a:t>入力</a:t>
            </a:r>
            <a:endParaRPr lang="ja-JP" altLang="en-US" sz="3200" dirty="0">
              <a:solidFill>
                <a:schemeClr val="tx1"/>
              </a:solidFill>
            </a:endParaRPr>
          </a:p>
        </p:txBody>
      </p:sp>
      <p:sp>
        <p:nvSpPr>
          <p:cNvPr id="241" name="円/楕円 240"/>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sp>
        <p:nvSpPr>
          <p:cNvPr id="242" name="円/楕円 241"/>
          <p:cNvSpPr/>
          <p:nvPr/>
        </p:nvSpPr>
        <p:spPr>
          <a:xfrm>
            <a:off x="8795672" y="196910"/>
            <a:ext cx="1506545" cy="5839401"/>
          </a:xfrm>
          <a:prstGeom prst="ellipse">
            <a:avLst/>
          </a:prstGeom>
          <a:solidFill>
            <a:srgbClr val="FFFF66">
              <a:alpha val="69804"/>
            </a:srgbClr>
          </a:solidFill>
        </p:spPr>
        <p:txBody>
          <a:bodyPr wrap="square" rtlCol="0" anchor="ctr">
            <a:noAutofit/>
          </a:bodyPr>
          <a:lstStyle/>
          <a:p>
            <a:r>
              <a:rPr lang="ja-JP" altLang="en-US" sz="3200" dirty="0">
                <a:solidFill>
                  <a:schemeClr val="tx1"/>
                </a:solidFill>
              </a:rPr>
              <a:t>出力</a:t>
            </a:r>
          </a:p>
        </p:txBody>
      </p:sp>
      <p:sp>
        <p:nvSpPr>
          <p:cNvPr id="14" name="右矢印 13"/>
          <p:cNvSpPr/>
          <p:nvPr/>
        </p:nvSpPr>
        <p:spPr>
          <a:xfrm>
            <a:off x="2586671" y="2279319"/>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右矢印 242"/>
          <p:cNvSpPr/>
          <p:nvPr/>
        </p:nvSpPr>
        <p:spPr>
          <a:xfrm>
            <a:off x="7279659" y="2069166"/>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テキスト ボックス 243"/>
          <p:cNvSpPr txBox="1"/>
          <p:nvPr/>
        </p:nvSpPr>
        <p:spPr>
          <a:xfrm>
            <a:off x="710065" y="5982714"/>
            <a:ext cx="10836621"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800" dirty="0"/>
              <a:t>この</a:t>
            </a:r>
            <a:r>
              <a:rPr kumimoji="1" lang="en-US" altLang="ja-JP" sz="2800" dirty="0"/>
              <a:t>”</a:t>
            </a:r>
            <a:r>
              <a:rPr kumimoji="1" lang="ja-JP" altLang="en-US" sz="2800" dirty="0"/>
              <a:t>模型</a:t>
            </a:r>
            <a:r>
              <a:rPr kumimoji="1" lang="en-US" altLang="ja-JP" sz="2800" dirty="0"/>
              <a:t>”</a:t>
            </a:r>
            <a:r>
              <a:rPr kumimoji="1" lang="ja-JP" altLang="en-US" sz="2800" dirty="0"/>
              <a:t>によって</a:t>
            </a:r>
            <a:r>
              <a:rPr kumimoji="1" lang="en-US" altLang="ja-JP" sz="2800" dirty="0"/>
              <a:t>0~9</a:t>
            </a:r>
            <a:r>
              <a:rPr kumimoji="1" lang="ja-JP" altLang="en-US" sz="2800" dirty="0"/>
              <a:t>の数字の手書き文字認識ができてしまう！</a:t>
            </a:r>
          </a:p>
        </p:txBody>
      </p:sp>
      <p:sp>
        <p:nvSpPr>
          <p:cNvPr id="25" name="スライド番号プレースホルダー 24"/>
          <p:cNvSpPr>
            <a:spLocks noGrp="1"/>
          </p:cNvSpPr>
          <p:nvPr>
            <p:ph type="sldNum" sz="quarter" idx="12"/>
          </p:nvPr>
        </p:nvSpPr>
        <p:spPr/>
        <p:txBody>
          <a:bodyPr/>
          <a:lstStyle/>
          <a:p>
            <a:fld id="{8AEBDCA3-918C-4541-BF84-4F93CF1796EA}" type="slidenum">
              <a:rPr kumimoji="1" lang="ja-JP" altLang="en-US" smtClean="0"/>
              <a:t>15</a:t>
            </a:fld>
            <a:endParaRPr kumimoji="1" lang="ja-JP" altLang="en-US"/>
          </a:p>
        </p:txBody>
      </p:sp>
    </p:spTree>
    <p:extLst>
      <p:ext uri="{BB962C8B-B14F-4D97-AF65-F5344CB8AC3E}">
        <p14:creationId xmlns:p14="http://schemas.microsoft.com/office/powerpoint/2010/main" val="39567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円/楕円 245"/>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2" y="2696672"/>
            <a:ext cx="14763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 name="テキスト ボックス 244"/>
          <p:cNvSpPr txBox="1"/>
          <p:nvPr/>
        </p:nvSpPr>
        <p:spPr>
          <a:xfrm rot="20700000">
            <a:off x="1528253" y="2022416"/>
            <a:ext cx="3467616" cy="584775"/>
          </a:xfrm>
          <a:prstGeom prst="rect">
            <a:avLst/>
          </a:prstGeom>
          <a:noFill/>
        </p:spPr>
        <p:txBody>
          <a:bodyPr wrap="none" rtlCol="0">
            <a:spAutoFit/>
          </a:bodyPr>
          <a:lstStyle/>
          <a:p>
            <a:r>
              <a:rPr lang="ja-JP" altLang="en-US" sz="3200" dirty="0"/>
              <a:t>手計算じゃムリ！</a:t>
            </a:r>
            <a:endParaRPr kumimoji="1" lang="ja-JP" altLang="en-US"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01793" y="2805774"/>
            <a:ext cx="1250805" cy="371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7" name="テキスト ボックス 246"/>
          <p:cNvSpPr txBox="1"/>
          <p:nvPr/>
        </p:nvSpPr>
        <p:spPr>
          <a:xfrm>
            <a:off x="7464275" y="900357"/>
            <a:ext cx="4912016" cy="2062103"/>
          </a:xfrm>
          <a:prstGeom prst="rect">
            <a:avLst/>
          </a:prstGeom>
          <a:noFill/>
        </p:spPr>
        <p:txBody>
          <a:bodyPr wrap="square" rtlCol="0">
            <a:spAutoFit/>
          </a:bodyPr>
          <a:lstStyle/>
          <a:p>
            <a:r>
              <a:rPr kumimoji="1" lang="ja-JP" altLang="en-US" sz="3200" dirty="0"/>
              <a:t>単調な計算の繰り返しはコンピューターの得意技。</a:t>
            </a:r>
            <a:endParaRPr kumimoji="1" lang="en-US" altLang="ja-JP" sz="3200" dirty="0"/>
          </a:p>
          <a:p>
            <a:r>
              <a:rPr lang="ja-JP" altLang="en-US" sz="3200" dirty="0"/>
              <a:t>プログラムを作って計算させちゃえばいい！</a:t>
            </a:r>
            <a:endParaRPr kumimoji="1" lang="ja-JP" altLang="en-US" sz="3200" dirty="0"/>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16</a:t>
            </a:fld>
            <a:endParaRPr kumimoji="1" lang="ja-JP" altLang="en-US"/>
          </a:p>
        </p:txBody>
      </p:sp>
    </p:spTree>
    <p:extLst>
      <p:ext uri="{BB962C8B-B14F-4D97-AF65-F5344CB8AC3E}">
        <p14:creationId xmlns:p14="http://schemas.microsoft.com/office/powerpoint/2010/main" val="172329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ふたつの</a:t>
            </a:r>
            <a:r>
              <a:rPr lang="ja-JP" altLang="en-US" dirty="0"/>
              <a:t>武器を手に入れよう</a:t>
            </a:r>
            <a:endParaRPr kumimoji="1" lang="ja-JP" altLang="en-US" dirty="0"/>
          </a:p>
        </p:txBody>
      </p:sp>
      <p:sp>
        <p:nvSpPr>
          <p:cNvPr id="238" name="コンテンツ プレースホルダー 237"/>
          <p:cNvSpPr>
            <a:spLocks noGrp="1"/>
          </p:cNvSpPr>
          <p:nvPr>
            <p:ph idx="1"/>
          </p:nvPr>
        </p:nvSpPr>
        <p:spPr/>
        <p:txBody>
          <a:bodyPr>
            <a:normAutofit/>
          </a:bodyPr>
          <a:lstStyle/>
          <a:p>
            <a:r>
              <a:rPr kumimoji="1" lang="ja-JP" altLang="en-US" sz="4400" dirty="0"/>
              <a:t>数学</a:t>
            </a:r>
            <a:r>
              <a:rPr lang="ja-JP" altLang="en-US" sz="4400" dirty="0"/>
              <a:t>の道具 </a:t>
            </a:r>
            <a:r>
              <a:rPr lang="en-US" altLang="ja-JP" sz="4400" dirty="0"/>
              <a:t>– </a:t>
            </a:r>
            <a:r>
              <a:rPr lang="ja-JP" altLang="en-US" sz="4400" dirty="0"/>
              <a:t>「行列」と「行列の内積」</a:t>
            </a:r>
            <a:endParaRPr lang="en-US" altLang="ja-JP" sz="4400" dirty="0"/>
          </a:p>
          <a:p>
            <a:endParaRPr lang="en-US" altLang="ja-JP" sz="4400" dirty="0"/>
          </a:p>
          <a:p>
            <a:r>
              <a:rPr lang="ja-JP" altLang="en-US" sz="4400" dirty="0"/>
              <a:t>プログラミング </a:t>
            </a:r>
            <a:r>
              <a:rPr lang="en-US" altLang="ja-JP" sz="4400" dirty="0"/>
              <a:t>– Python</a:t>
            </a:r>
            <a:r>
              <a:rPr lang="ja-JP" altLang="en-US" sz="4400" dirty="0"/>
              <a:t>（なぜ</a:t>
            </a:r>
            <a:r>
              <a:rPr lang="en-US" altLang="ja-JP" sz="4400" dirty="0"/>
              <a:t>Python</a:t>
            </a:r>
            <a:r>
              <a:rPr lang="ja-JP" altLang="en-US" sz="4400" dirty="0" err="1"/>
              <a:t>かは</a:t>
            </a:r>
            <a:r>
              <a:rPr lang="ja-JP" altLang="en-US" sz="4400" dirty="0"/>
              <a:t>後ほど補足）</a:t>
            </a:r>
            <a:endParaRPr lang="en-US" altLang="ja-JP" sz="44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17</a:t>
            </a:fld>
            <a:endParaRPr kumimoji="1" lang="ja-JP" altLang="en-US"/>
          </a:p>
        </p:txBody>
      </p:sp>
    </p:spTree>
    <p:extLst>
      <p:ext uri="{BB962C8B-B14F-4D97-AF65-F5344CB8AC3E}">
        <p14:creationId xmlns:p14="http://schemas.microsoft.com/office/powerpoint/2010/main" val="520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数学の便利な道具 </a:t>
            </a:r>
            <a:r>
              <a:rPr lang="en-US" altLang="ja-JP" dirty="0"/>
              <a:t>– </a:t>
            </a:r>
            <a:r>
              <a:rPr lang="ja-JP" altLang="en-US" dirty="0"/>
              <a:t>行列と行列の内積</a:t>
            </a:r>
            <a:endParaRPr kumimoji="1" lang="ja-JP"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260" y="2836720"/>
            <a:ext cx="31908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42740" y="2223658"/>
            <a:ext cx="1838965" cy="369332"/>
          </a:xfrm>
          <a:prstGeom prst="rect">
            <a:avLst/>
          </a:prstGeom>
          <a:noFill/>
        </p:spPr>
        <p:txBody>
          <a:bodyPr wrap="none" rtlCol="0">
            <a:spAutoFit/>
          </a:bodyPr>
          <a:lstStyle/>
          <a:p>
            <a:r>
              <a:rPr kumimoji="1" lang="en-US" altLang="ja-JP" dirty="0"/>
              <a:t>3 x 2</a:t>
            </a:r>
            <a:r>
              <a:rPr kumimoji="1" lang="ja-JP" altLang="en-US" dirty="0"/>
              <a:t>の行列の例</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6442" y="2836720"/>
            <a:ext cx="5462973" cy="272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82677" y="2223658"/>
            <a:ext cx="1800493" cy="369332"/>
          </a:xfrm>
          <a:prstGeom prst="rect">
            <a:avLst/>
          </a:prstGeom>
          <a:noFill/>
        </p:spPr>
        <p:txBody>
          <a:bodyPr wrap="none" rtlCol="0">
            <a:spAutoFit/>
          </a:bodyPr>
          <a:lstStyle/>
          <a:p>
            <a:r>
              <a:rPr kumimoji="1" lang="ja-JP" altLang="en-US" dirty="0"/>
              <a:t>行列の</a:t>
            </a:r>
            <a:r>
              <a:rPr lang="ja-JP" altLang="en-US" dirty="0"/>
              <a:t>内積の</a:t>
            </a:r>
            <a:r>
              <a:rPr kumimoji="1" lang="ja-JP" altLang="en-US" dirty="0"/>
              <a:t>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18</a:t>
            </a:fld>
            <a:endParaRPr kumimoji="1" lang="ja-JP" altLang="en-US"/>
          </a:p>
        </p:txBody>
      </p:sp>
      <p:sp>
        <p:nvSpPr>
          <p:cNvPr id="8" name="テキスト ボックス 7"/>
          <p:cNvSpPr txBox="1"/>
          <p:nvPr/>
        </p:nvSpPr>
        <p:spPr>
          <a:xfrm>
            <a:off x="1982176" y="1336964"/>
            <a:ext cx="2954655" cy="369332"/>
          </a:xfrm>
          <a:prstGeom prst="rect">
            <a:avLst/>
          </a:prstGeom>
          <a:noFill/>
        </p:spPr>
        <p:txBody>
          <a:bodyPr wrap="none" rtlCol="0">
            <a:spAutoFit/>
          </a:bodyPr>
          <a:lstStyle/>
          <a:p>
            <a:r>
              <a:rPr kumimoji="1" lang="ja-JP" altLang="en-US" dirty="0"/>
              <a:t>なぜ便利かは後ほどわかる</a:t>
            </a:r>
          </a:p>
        </p:txBody>
      </p:sp>
    </p:spTree>
    <p:extLst>
      <p:ext uri="{BB962C8B-B14F-4D97-AF65-F5344CB8AC3E}">
        <p14:creationId xmlns:p14="http://schemas.microsoft.com/office/powerpoint/2010/main" val="372588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行列計算に慣れ親しむ</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4" name="正方形/長方形 13"/>
          <p:cNvSpPr/>
          <p:nvPr/>
        </p:nvSpPr>
        <p:spPr>
          <a:xfrm>
            <a:off x="4008781" y="469357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5" name="テキスト ボックス 14"/>
              <p:cNvSpPr txBox="1"/>
              <p:nvPr/>
            </p:nvSpPr>
            <p:spPr>
              <a:xfrm>
                <a:off x="4459610" y="414127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459610" y="4141277"/>
                <a:ext cx="2135200" cy="1627818"/>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p:cNvSpPr txBox="1"/>
          <p:nvPr/>
        </p:nvSpPr>
        <p:spPr>
          <a:xfrm>
            <a:off x="6594810" y="455302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8" name="正方形/長方形 17"/>
          <p:cNvSpPr/>
          <p:nvPr/>
        </p:nvSpPr>
        <p:spPr>
          <a:xfrm>
            <a:off x="7335299" y="428409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2415428" y="4607035"/>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415428" y="4607035"/>
                <a:ext cx="1818768" cy="615553"/>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5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80">
                                          <p:stCondLst>
                                            <p:cond delay="0"/>
                                          </p:stCondLst>
                                        </p:cTn>
                                        <p:tgtEl>
                                          <p:spTgt spid="12"/>
                                        </p:tgtEl>
                                      </p:cBhvr>
                                    </p:animEffect>
                                    <p:anim calcmode="lin" valueType="num">
                                      <p:cBhvr>
                                        <p:cTn id="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0" dur="26">
                                          <p:stCondLst>
                                            <p:cond delay="650"/>
                                          </p:stCondLst>
                                        </p:cTn>
                                        <p:tgtEl>
                                          <p:spTgt spid="12"/>
                                        </p:tgtEl>
                                      </p:cBhvr>
                                      <p:to x="100000" y="60000"/>
                                    </p:animScale>
                                    <p:animScale>
                                      <p:cBhvr>
                                        <p:cTn id="31" dur="166" decel="50000">
                                          <p:stCondLst>
                                            <p:cond delay="676"/>
                                          </p:stCondLst>
                                        </p:cTn>
                                        <p:tgtEl>
                                          <p:spTgt spid="12"/>
                                        </p:tgtEl>
                                      </p:cBhvr>
                                      <p:to x="100000" y="100000"/>
                                    </p:animScale>
                                    <p:animScale>
                                      <p:cBhvr>
                                        <p:cTn id="32" dur="26">
                                          <p:stCondLst>
                                            <p:cond delay="1312"/>
                                          </p:stCondLst>
                                        </p:cTn>
                                        <p:tgtEl>
                                          <p:spTgt spid="12"/>
                                        </p:tgtEl>
                                      </p:cBhvr>
                                      <p:to x="100000" y="80000"/>
                                    </p:animScale>
                                    <p:animScale>
                                      <p:cBhvr>
                                        <p:cTn id="33" dur="166" decel="50000">
                                          <p:stCondLst>
                                            <p:cond delay="1338"/>
                                          </p:stCondLst>
                                        </p:cTn>
                                        <p:tgtEl>
                                          <p:spTgt spid="12"/>
                                        </p:tgtEl>
                                      </p:cBhvr>
                                      <p:to x="100000" y="100000"/>
                                    </p:animScale>
                                    <p:animScale>
                                      <p:cBhvr>
                                        <p:cTn id="34" dur="26">
                                          <p:stCondLst>
                                            <p:cond delay="1642"/>
                                          </p:stCondLst>
                                        </p:cTn>
                                        <p:tgtEl>
                                          <p:spTgt spid="12"/>
                                        </p:tgtEl>
                                      </p:cBhvr>
                                      <p:to x="100000" y="90000"/>
                                    </p:animScale>
                                    <p:animScale>
                                      <p:cBhvr>
                                        <p:cTn id="35" dur="166" decel="50000">
                                          <p:stCondLst>
                                            <p:cond delay="1668"/>
                                          </p:stCondLst>
                                        </p:cTn>
                                        <p:tgtEl>
                                          <p:spTgt spid="12"/>
                                        </p:tgtEl>
                                      </p:cBhvr>
                                      <p:to x="100000" y="100000"/>
                                    </p:animScale>
                                    <p:animScale>
                                      <p:cBhvr>
                                        <p:cTn id="36" dur="26">
                                          <p:stCondLst>
                                            <p:cond delay="1808"/>
                                          </p:stCondLst>
                                        </p:cTn>
                                        <p:tgtEl>
                                          <p:spTgt spid="12"/>
                                        </p:tgtEl>
                                      </p:cBhvr>
                                      <p:to x="100000" y="95000"/>
                                    </p:animScale>
                                    <p:animScale>
                                      <p:cBhvr>
                                        <p:cTn id="37" dur="166" decel="50000">
                                          <p:stCondLst>
                                            <p:cond delay="1834"/>
                                          </p:stCondLst>
                                        </p:cTn>
                                        <p:tgtEl>
                                          <p:spTgt spid="12"/>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4" grpId="0"/>
      <p:bldP spid="15" grpId="0"/>
      <p:bldP spid="16" grpId="0"/>
      <p:bldP spid="17" grpId="0" animBg="1"/>
      <p:bldP spid="12" grpId="0" animBg="1"/>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12889" y="3425846"/>
            <a:ext cx="2272720" cy="15151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215292" y="3508587"/>
            <a:ext cx="742222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1998</a:t>
            </a:r>
            <a:r>
              <a:rPr lang="ja-JP" altLang="en-US" dirty="0"/>
              <a:t>年～日本アイ・ビー・エム</a:t>
            </a:r>
          </a:p>
          <a:p>
            <a:r>
              <a:rPr lang="en-US" altLang="ja-JP" dirty="0"/>
              <a:t>2012</a:t>
            </a:r>
            <a:r>
              <a:rPr lang="ja-JP" altLang="en-US" dirty="0"/>
              <a:t>年～ネットアップ 名古屋支店長</a:t>
            </a:r>
            <a:endParaRPr lang="en-US" altLang="ja-JP" dirty="0"/>
          </a:p>
          <a:p>
            <a:r>
              <a:rPr lang="en-US" altLang="ja-JP" dirty="0"/>
              <a:t>2016</a:t>
            </a:r>
            <a:r>
              <a:rPr lang="ja-JP" altLang="en-US" dirty="0"/>
              <a:t>年～　</a:t>
            </a:r>
            <a:r>
              <a:rPr lang="en-US" altLang="ja-JP" dirty="0"/>
              <a:t>〃</a:t>
            </a:r>
            <a:r>
              <a:rPr lang="ja-JP" altLang="en-US" dirty="0"/>
              <a:t>　トヨタ担当 グローバル・マネージャ</a:t>
            </a:r>
            <a:endParaRPr lang="en-US" altLang="ja-JP" dirty="0"/>
          </a:p>
        </p:txBody>
      </p:sp>
      <p:sp>
        <p:nvSpPr>
          <p:cNvPr id="4" name="テキスト ボックス 3"/>
          <p:cNvSpPr txBox="1"/>
          <p:nvPr/>
        </p:nvSpPr>
        <p:spPr>
          <a:xfrm>
            <a:off x="4215292" y="5208372"/>
            <a:ext cx="442781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2010</a:t>
            </a:r>
            <a:r>
              <a:rPr lang="ja-JP" altLang="en-US" dirty="0"/>
              <a:t>年</a:t>
            </a:r>
            <a:r>
              <a:rPr lang="en-US" altLang="ja-JP" dirty="0"/>
              <a:t>7</a:t>
            </a:r>
            <a:r>
              <a:rPr lang="ja-JP" altLang="en-US" dirty="0"/>
              <a:t>月から半年間は単科、</a:t>
            </a:r>
            <a:endParaRPr lang="en-US" altLang="ja-JP" dirty="0"/>
          </a:p>
          <a:p>
            <a:r>
              <a:rPr lang="en-US" altLang="ja-JP" dirty="0"/>
              <a:t>2011</a:t>
            </a:r>
            <a:r>
              <a:rPr lang="ja-JP" altLang="en-US" dirty="0"/>
              <a:t>年</a:t>
            </a:r>
            <a:r>
              <a:rPr lang="en-US" altLang="ja-JP" dirty="0"/>
              <a:t>4</a:t>
            </a:r>
            <a:r>
              <a:rPr lang="ja-JP" altLang="en-US" dirty="0"/>
              <a:t>月から大学院へ</a:t>
            </a:r>
            <a:endParaRPr lang="en-US" altLang="ja-JP" dirty="0"/>
          </a:p>
          <a:p>
            <a:r>
              <a:rPr lang="en-US" altLang="ja-JP" dirty="0"/>
              <a:t>2014</a:t>
            </a:r>
            <a:r>
              <a:rPr lang="ja-JP" altLang="en-US" dirty="0"/>
              <a:t>年</a:t>
            </a:r>
            <a:r>
              <a:rPr lang="en-US" altLang="ja-JP" dirty="0"/>
              <a:t>4</a:t>
            </a:r>
            <a:r>
              <a:rPr lang="ja-JP" altLang="en-US" dirty="0"/>
              <a:t>月、卒業</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4344" y="5214412"/>
            <a:ext cx="1289809" cy="129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CA6A344E-AB07-4336-B9FE-6D1599670E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12890" y="1484825"/>
            <a:ext cx="2272720" cy="17045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a:extLst>
              <a:ext uri="{FF2B5EF4-FFF2-40B4-BE49-F238E27FC236}">
                <a16:creationId xmlns:a16="http://schemas.microsoft.com/office/drawing/2014/main" id="{455ACD18-8B4F-4A0D-B478-6A9B946E69CB}"/>
              </a:ext>
            </a:extLst>
          </p:cNvPr>
          <p:cNvSpPr txBox="1"/>
          <p:nvPr/>
        </p:nvSpPr>
        <p:spPr>
          <a:xfrm>
            <a:off x="4215292" y="1690688"/>
            <a:ext cx="7475123" cy="1346010"/>
          </a:xfrm>
          <a:prstGeom prst="rect">
            <a:avLst/>
          </a:prstGeom>
        </p:spPr>
        <p:txBody>
          <a:bodyPr vert="horz" wrap="none" lIns="91440" tIns="45720" rIns="91440" bIns="45720" rtlCol="0">
            <a:spAutoFit/>
          </a:bodyPr>
          <a:lstStyle>
            <a:lvl1pPr indent="0">
              <a:lnSpc>
                <a:spcPct val="90000"/>
              </a:lnSpc>
              <a:spcBef>
                <a:spcPts val="1000"/>
              </a:spcBef>
              <a:buFont typeface="Arial" panose="020B0604020202020204" pitchFamily="34" charset="0"/>
              <a:buNone/>
              <a:defRPr sz="3900" b="1"/>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b="0" dirty="0"/>
              <a:t>越智 由浩（おち よしひろ）</a:t>
            </a:r>
            <a:endParaRPr lang="en-US" altLang="ja-JP" sz="2400" b="0" dirty="0"/>
          </a:p>
          <a:p>
            <a:r>
              <a:rPr lang="ja-JP" altLang="en-US" sz="2400" b="0" dirty="0"/>
              <a:t>愛媛生まれの</a:t>
            </a:r>
            <a:r>
              <a:rPr lang="en-US" altLang="ja-JP" sz="2400" b="0" dirty="0"/>
              <a:t>43</a:t>
            </a:r>
            <a:r>
              <a:rPr lang="ja-JP" altLang="en-US" sz="2400" b="0" dirty="0"/>
              <a:t>歳。祖父母・両親・姉 ほぼ皆 美容師</a:t>
            </a:r>
            <a:endParaRPr lang="en-US" altLang="ja-JP" sz="2400" b="0" dirty="0"/>
          </a:p>
          <a:p>
            <a:r>
              <a:rPr lang="ja-JP" altLang="en-US" sz="2400" b="0" dirty="0"/>
              <a:t>鎌倉</a:t>
            </a:r>
            <a:r>
              <a:rPr lang="en-US" altLang="ja-JP" sz="2400" b="0" dirty="0"/>
              <a:t>/</a:t>
            </a:r>
            <a:r>
              <a:rPr lang="ja-JP" altLang="en-US" sz="2400" b="0" dirty="0"/>
              <a:t>東京育ち、名古屋在住、</a:t>
            </a:r>
            <a:r>
              <a:rPr lang="en-US" altLang="ja-JP" sz="2400" b="0" dirty="0"/>
              <a:t>5</a:t>
            </a:r>
            <a:r>
              <a:rPr lang="ja-JP" altLang="en-US" sz="2400" b="0" dirty="0"/>
              <a:t>人家族</a:t>
            </a:r>
            <a:endParaRPr lang="en-US" altLang="ja-JP" sz="2400" b="0" dirty="0"/>
          </a:p>
        </p:txBody>
      </p:sp>
      <p:sp>
        <p:nvSpPr>
          <p:cNvPr id="2" name="タイトル 1">
            <a:extLst>
              <a:ext uri="{FF2B5EF4-FFF2-40B4-BE49-F238E27FC236}">
                <a16:creationId xmlns:a16="http://schemas.microsoft.com/office/drawing/2014/main" id="{0BEF1BF8-31E0-4225-B464-3CF9D9A4E4CA}"/>
              </a:ext>
            </a:extLst>
          </p:cNvPr>
          <p:cNvSpPr>
            <a:spLocks noGrp="1"/>
          </p:cNvSpPr>
          <p:nvPr>
            <p:ph type="title"/>
          </p:nvPr>
        </p:nvSpPr>
        <p:spPr/>
        <p:txBody>
          <a:bodyPr/>
          <a:lstStyle/>
          <a:p>
            <a:r>
              <a:rPr lang="ja-JP" altLang="en-US" dirty="0"/>
              <a:t>自己紹介</a:t>
            </a:r>
            <a:endParaRPr kumimoji="1" lang="ja-JP" altLang="en-US" dirty="0"/>
          </a:p>
        </p:txBody>
      </p:sp>
    </p:spTree>
    <p:extLst>
      <p:ext uri="{BB962C8B-B14F-4D97-AF65-F5344CB8AC3E}">
        <p14:creationId xmlns:p14="http://schemas.microsoft.com/office/powerpoint/2010/main" val="370868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20</a:t>
            </a:fld>
            <a:endParaRPr kumimoji="1" lang="ja-JP" altLang="en-US"/>
          </a:p>
        </p:txBody>
      </p:sp>
      <p:sp>
        <p:nvSpPr>
          <p:cNvPr id="3" name="テキスト ボックス 2">
            <a:extLst>
              <a:ext uri="{FF2B5EF4-FFF2-40B4-BE49-F238E27FC236}">
                <a16:creationId xmlns:a16="http://schemas.microsoft.com/office/drawing/2014/main" id="{0BE2B43B-C190-4425-940E-8F18C9D0C5C4}"/>
              </a:ext>
            </a:extLst>
          </p:cNvPr>
          <p:cNvSpPr txBox="1"/>
          <p:nvPr/>
        </p:nvSpPr>
        <p:spPr>
          <a:xfrm rot="1293039">
            <a:off x="1525700" y="5117772"/>
            <a:ext cx="5724644" cy="923330"/>
          </a:xfrm>
          <a:prstGeom prst="rect">
            <a:avLst/>
          </a:prstGeom>
          <a:noFill/>
        </p:spPr>
        <p:txBody>
          <a:bodyPr wrap="none" rtlCol="0">
            <a:spAutoFit/>
          </a:bodyPr>
          <a:lstStyle/>
          <a:p>
            <a:r>
              <a:rPr kumimoji="1" lang="ja-JP" altLang="en-US" sz="5400" dirty="0"/>
              <a:t>ちょっとその前に</a:t>
            </a:r>
          </a:p>
        </p:txBody>
      </p:sp>
    </p:spTree>
    <p:extLst>
      <p:ext uri="{BB962C8B-B14F-4D97-AF65-F5344CB8AC3E}">
        <p14:creationId xmlns:p14="http://schemas.microsoft.com/office/powerpoint/2010/main" val="37020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Cloud9</a:t>
            </a:r>
            <a:r>
              <a:rPr lang="ja-JP" altLang="en-US" dirty="0"/>
              <a:t>による</a:t>
            </a:r>
            <a:r>
              <a:rPr lang="en-US" altLang="ja-JP" dirty="0"/>
              <a:t>Python</a:t>
            </a:r>
            <a:r>
              <a:rPr lang="ja-JP" altLang="en-US" dirty="0"/>
              <a:t>開発環境（１）</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21</a:t>
            </a:fld>
            <a:endParaRPr kumimoji="1" lang="ja-JP" altLang="en-US"/>
          </a:p>
        </p:txBody>
      </p:sp>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381" y="1990412"/>
            <a:ext cx="6003926" cy="394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円/楕円 4"/>
          <p:cNvSpPr/>
          <p:nvPr/>
        </p:nvSpPr>
        <p:spPr>
          <a:xfrm>
            <a:off x="4810991" y="2431473"/>
            <a:ext cx="945573" cy="4156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四角形 9"/>
          <p:cNvSpPr/>
          <p:nvPr/>
        </p:nvSpPr>
        <p:spPr>
          <a:xfrm>
            <a:off x="6005155" y="1350818"/>
            <a:ext cx="3086890" cy="1077191"/>
          </a:xfrm>
          <a:prstGeom prst="wedgeRectCallout">
            <a:avLst>
              <a:gd name="adj1" fmla="val -68156"/>
              <a:gd name="adj2" fmla="val 612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①</a:t>
            </a:r>
            <a:r>
              <a:rPr lang="en-US" altLang="ja-JP" sz="2000" dirty="0"/>
              <a:t>Cloud9</a:t>
            </a:r>
            <a:r>
              <a:rPr lang="ja-JP" altLang="en-US" sz="2000" dirty="0"/>
              <a:t>ログイン後、</a:t>
            </a:r>
            <a:endParaRPr lang="en-US" altLang="ja-JP" sz="2000" dirty="0"/>
          </a:p>
          <a:p>
            <a:pPr algn="ctr"/>
            <a:r>
              <a:rPr lang="ja-JP" altLang="en-US" sz="2000" dirty="0"/>
              <a:t>トップページから</a:t>
            </a:r>
            <a:r>
              <a:rPr lang="en-US" altLang="ja-JP" sz="2000" dirty="0"/>
              <a:t>DASHBOARD</a:t>
            </a:r>
            <a:r>
              <a:rPr lang="ja-JP" altLang="en-US" sz="2000" dirty="0"/>
              <a:t>をクリック</a:t>
            </a:r>
            <a:endParaRPr lang="en-US" altLang="ja-JP" sz="2000" dirty="0"/>
          </a:p>
        </p:txBody>
      </p:sp>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300" y="3451975"/>
            <a:ext cx="4892098" cy="321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吹き出し: 四角形 9"/>
          <p:cNvSpPr/>
          <p:nvPr/>
        </p:nvSpPr>
        <p:spPr>
          <a:xfrm>
            <a:off x="8620201" y="2653145"/>
            <a:ext cx="3086890" cy="1077191"/>
          </a:xfrm>
          <a:prstGeom prst="wedgeRectCallout">
            <a:avLst>
              <a:gd name="adj1" fmla="val -29782"/>
              <a:gd name="adj2" fmla="val 1837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②「＋」をクリックする</a:t>
            </a:r>
            <a:endParaRPr lang="en-US" altLang="ja-JP" sz="2000" dirty="0"/>
          </a:p>
        </p:txBody>
      </p:sp>
    </p:spTree>
    <p:extLst>
      <p:ext uri="{BB962C8B-B14F-4D97-AF65-F5344CB8AC3E}">
        <p14:creationId xmlns:p14="http://schemas.microsoft.com/office/powerpoint/2010/main" val="28891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07909" y="4117253"/>
            <a:ext cx="3080182" cy="261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開発環境（２）</a:t>
            </a:r>
          </a:p>
        </p:txBody>
      </p:sp>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5200" y="1330469"/>
            <a:ext cx="4927964" cy="5399203"/>
          </a:xfrm>
          <a:prstGeom prst="rect">
            <a:avLst/>
          </a:prstGeom>
        </p:spPr>
      </p:pic>
      <p:sp>
        <p:nvSpPr>
          <p:cNvPr id="10" name="吹き出し: 四角形 9"/>
          <p:cNvSpPr/>
          <p:nvPr/>
        </p:nvSpPr>
        <p:spPr>
          <a:xfrm>
            <a:off x="5766164" y="1554577"/>
            <a:ext cx="3585654" cy="676005"/>
          </a:xfrm>
          <a:prstGeom prst="wedgeRectCallout">
            <a:avLst>
              <a:gd name="adj1" fmla="val -171815"/>
              <a:gd name="adj2" fmla="val 1563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③「</a:t>
            </a:r>
            <a:r>
              <a:rPr lang="en-US" altLang="ja-JP" sz="2000" dirty="0"/>
              <a:t>Workspace name</a:t>
            </a:r>
            <a:r>
              <a:rPr lang="ja-JP" altLang="en-US" sz="2000" dirty="0"/>
              <a:t>」は</a:t>
            </a:r>
            <a:endParaRPr lang="en-US" altLang="ja-JP" sz="2000" dirty="0"/>
          </a:p>
          <a:p>
            <a:pPr algn="ctr"/>
            <a:r>
              <a:rPr lang="ja-JP" altLang="en-US" sz="2000" dirty="0"/>
              <a:t>適当な名前を入力</a:t>
            </a:r>
            <a:endParaRPr lang="en-US" altLang="ja-JP" sz="2000" dirty="0"/>
          </a:p>
        </p:txBody>
      </p:sp>
      <p:sp>
        <p:nvSpPr>
          <p:cNvPr id="11" name="吹き出し: 四角形 10"/>
          <p:cNvSpPr/>
          <p:nvPr/>
        </p:nvSpPr>
        <p:spPr>
          <a:xfrm>
            <a:off x="5766164" y="2436795"/>
            <a:ext cx="6130636" cy="1104895"/>
          </a:xfrm>
          <a:prstGeom prst="wedgeRectCallout">
            <a:avLst>
              <a:gd name="adj1" fmla="val -107726"/>
              <a:gd name="adj2" fmla="val 11847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④「</a:t>
            </a:r>
            <a:r>
              <a:rPr lang="en-US" altLang="ja-JP" sz="2000" dirty="0"/>
              <a:t>Clone from </a:t>
            </a:r>
            <a:r>
              <a:rPr lang="en-US" altLang="ja-JP" sz="2000" dirty="0" err="1"/>
              <a:t>Git</a:t>
            </a:r>
            <a:r>
              <a:rPr lang="en-US" altLang="ja-JP" sz="2000" dirty="0"/>
              <a:t> or Mercurial URL (optional)</a:t>
            </a:r>
            <a:r>
              <a:rPr lang="ja-JP" altLang="en-US" sz="2000" dirty="0"/>
              <a:t>」</a:t>
            </a:r>
            <a:endParaRPr lang="en-US" altLang="ja-JP" sz="2000" dirty="0"/>
          </a:p>
          <a:p>
            <a:pPr algn="ctr"/>
            <a:r>
              <a:rPr lang="ja-JP" altLang="en-US" sz="2000" dirty="0"/>
              <a:t>空白のままで</a:t>
            </a:r>
            <a:r>
              <a:rPr lang="en-US" altLang="ja-JP" sz="2000" dirty="0"/>
              <a:t>OK</a:t>
            </a:r>
            <a:r>
              <a:rPr lang="ja-JP" altLang="en-US" sz="2000" dirty="0"/>
              <a:t>です！</a:t>
            </a:r>
            <a:endParaRPr lang="en-US" altLang="ja-JP" sz="2000" dirty="0"/>
          </a:p>
        </p:txBody>
      </p:sp>
      <p:sp>
        <p:nvSpPr>
          <p:cNvPr id="14" name="吹き出し: 四角形 13"/>
          <p:cNvSpPr/>
          <p:nvPr/>
        </p:nvSpPr>
        <p:spPr>
          <a:xfrm>
            <a:off x="4945282" y="4094043"/>
            <a:ext cx="3886200" cy="676005"/>
          </a:xfrm>
          <a:prstGeom prst="wedgeRectCallout">
            <a:avLst>
              <a:gd name="adj1" fmla="val -90703"/>
              <a:gd name="adj2" fmla="val 1202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⑤「</a:t>
            </a:r>
            <a:r>
              <a:rPr lang="en-US" altLang="ja-JP" sz="2000" dirty="0"/>
              <a:t>Choose a template</a:t>
            </a:r>
            <a:r>
              <a:rPr lang="ja-JP" altLang="en-US" sz="2000" dirty="0"/>
              <a:t>」は</a:t>
            </a:r>
            <a:r>
              <a:rPr lang="en-US" altLang="ja-JP" sz="2000" dirty="0"/>
              <a:t>Python</a:t>
            </a:r>
            <a:r>
              <a:rPr lang="ja-JP" altLang="en-US" sz="2000" dirty="0"/>
              <a:t>をクリックして選択</a:t>
            </a:r>
            <a:endParaRPr lang="en-US" altLang="ja-JP" sz="2000" dirty="0"/>
          </a:p>
        </p:txBody>
      </p:sp>
      <p:sp>
        <p:nvSpPr>
          <p:cNvPr id="15" name="吹き出し: 四角形 14"/>
          <p:cNvSpPr/>
          <p:nvPr/>
        </p:nvSpPr>
        <p:spPr>
          <a:xfrm>
            <a:off x="4945282" y="5067148"/>
            <a:ext cx="3886200" cy="676005"/>
          </a:xfrm>
          <a:prstGeom prst="wedgeRectCallout">
            <a:avLst>
              <a:gd name="adj1" fmla="val -143802"/>
              <a:gd name="adj2" fmla="val 1518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⑥</a:t>
            </a:r>
            <a:r>
              <a:rPr lang="en-US" altLang="ja-JP" sz="2000" dirty="0"/>
              <a:t>Create workspace</a:t>
            </a:r>
            <a:r>
              <a:rPr lang="ja-JP" altLang="en-US" sz="2000" dirty="0"/>
              <a:t>をクリック</a:t>
            </a:r>
            <a:endParaRPr lang="en-US" altLang="ja-JP" sz="2000" dirty="0"/>
          </a:p>
        </p:txBody>
      </p:sp>
      <p:sp>
        <p:nvSpPr>
          <p:cNvPr id="16" name="テキスト ボックス 15"/>
          <p:cNvSpPr txBox="1"/>
          <p:nvPr/>
        </p:nvSpPr>
        <p:spPr>
          <a:xfrm>
            <a:off x="6128635" y="6086675"/>
            <a:ext cx="3411511" cy="369332"/>
          </a:xfrm>
          <a:prstGeom prst="rect">
            <a:avLst/>
          </a:prstGeom>
          <a:noFill/>
        </p:spPr>
        <p:txBody>
          <a:bodyPr wrap="none" rtlCol="0">
            <a:spAutoFit/>
          </a:bodyPr>
          <a:lstStyle/>
          <a:p>
            <a:r>
              <a:rPr kumimoji="1" lang="ja-JP" altLang="en-US" dirty="0"/>
              <a:t>こんな画面にな</a:t>
            </a:r>
            <a:r>
              <a:rPr lang="ja-JP" altLang="en-US" dirty="0"/>
              <a:t>ったら完了！</a:t>
            </a:r>
            <a:r>
              <a:rPr lang="en-US" altLang="ja-JP" dirty="0">
                <a:sym typeface="Wingdings" panose="05000000000000000000" pitchFamily="2" charset="2"/>
              </a:rPr>
              <a:t></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22</a:t>
            </a:fld>
            <a:endParaRPr kumimoji="1" lang="ja-JP" altLang="en-US"/>
          </a:p>
        </p:txBody>
      </p:sp>
      <p:sp>
        <p:nvSpPr>
          <p:cNvPr id="4" name="正方形/長方形 3"/>
          <p:cNvSpPr/>
          <p:nvPr/>
        </p:nvSpPr>
        <p:spPr>
          <a:xfrm>
            <a:off x="642310" y="4290989"/>
            <a:ext cx="1494264" cy="12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54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開発環境（３）</a:t>
            </a:r>
          </a:p>
        </p:txBody>
      </p:sp>
      <p:sp>
        <p:nvSpPr>
          <p:cNvPr id="3" name="コンテンツ プレースホルダー 2"/>
          <p:cNvSpPr>
            <a:spLocks noGrp="1"/>
          </p:cNvSpPr>
          <p:nvPr>
            <p:ph idx="1"/>
          </p:nvPr>
        </p:nvSpPr>
        <p:spPr>
          <a:xfrm>
            <a:off x="838200" y="1825625"/>
            <a:ext cx="10515600" cy="4351338"/>
          </a:xfrm>
        </p:spPr>
        <p:txBody>
          <a:bodyPr/>
          <a:lstStyle/>
          <a:p>
            <a:pPr marL="0" indent="0">
              <a:buNone/>
            </a:pPr>
            <a:r>
              <a:rPr kumimoji="1" lang="ja-JP" altLang="en-US" dirty="0"/>
              <a:t>⑦</a:t>
            </a:r>
            <a:r>
              <a:rPr kumimoji="1" lang="en-US" altLang="ja-JP" dirty="0"/>
              <a:t>Python</a:t>
            </a:r>
            <a:r>
              <a:rPr kumimoji="1" lang="ja-JP" altLang="en-US" dirty="0"/>
              <a:t>のバージョンを</a:t>
            </a:r>
            <a:r>
              <a:rPr kumimoji="1" lang="en-US" altLang="ja-JP" dirty="0"/>
              <a:t>3</a:t>
            </a:r>
            <a:r>
              <a:rPr kumimoji="1" lang="ja-JP" altLang="en-US" dirty="0"/>
              <a:t>に変更</a:t>
            </a:r>
            <a:endParaRPr kumimoji="1" lang="en-US" altLang="ja-JP" dirty="0"/>
          </a:p>
          <a:p>
            <a:r>
              <a:rPr lang="en-US" altLang="ja-JP" dirty="0"/>
              <a:t>Run -&gt; Run Configurations -&gt; Manage</a:t>
            </a:r>
          </a:p>
          <a:p>
            <a:r>
              <a:rPr lang="en-US" altLang="ja-JP" dirty="0"/>
              <a:t>Preference</a:t>
            </a:r>
          </a:p>
          <a:p>
            <a:pPr lvl="1"/>
            <a:r>
              <a:rPr lang="en-US" altLang="ja-JP" dirty="0"/>
              <a:t>Python</a:t>
            </a:r>
            <a:r>
              <a:rPr lang="ja-JP" altLang="en-US" dirty="0"/>
              <a:t> </a:t>
            </a:r>
            <a:r>
              <a:rPr lang="en-US" altLang="ja-JP" dirty="0"/>
              <a:t>Support : Python Version:</a:t>
            </a:r>
          </a:p>
          <a:p>
            <a:pPr lvl="1"/>
            <a:r>
              <a:rPr lang="en-US" altLang="ja-JP" dirty="0"/>
              <a:t>Python 3</a:t>
            </a:r>
            <a:r>
              <a:rPr lang="ja-JP" altLang="en-US" dirty="0"/>
              <a:t>へ変更</a:t>
            </a:r>
            <a:endParaRPr lang="en-US" altLang="ja-JP" dirty="0"/>
          </a:p>
          <a:p>
            <a:r>
              <a:rPr lang="en-US" altLang="ja-JP" dirty="0"/>
              <a:t>Preference</a:t>
            </a:r>
            <a:r>
              <a:rPr lang="ja-JP" altLang="en-US" dirty="0"/>
              <a:t>タブを閉じる</a:t>
            </a:r>
            <a:endParaRPr lang="en-US" altLang="ja-JP" dirty="0"/>
          </a:p>
        </p:txBody>
      </p:sp>
      <p:pic>
        <p:nvPicPr>
          <p:cNvPr id="8" name="図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4265" y="1486189"/>
            <a:ext cx="4487255" cy="2514556"/>
          </a:xfrm>
          <a:prstGeom prst="rect">
            <a:avLst/>
          </a:prstGeom>
        </p:spPr>
      </p:pic>
      <p:pic>
        <p:nvPicPr>
          <p:cNvPr id="9" name="図 8"/>
          <p:cNvPicPr>
            <a:picLocks noChangeAspect="1"/>
          </p:cNvPicPr>
          <p:nvPr/>
        </p:nvPicPr>
        <p:blipFill>
          <a:blip r:embed="rId3"/>
          <a:stretch>
            <a:fillRect/>
          </a:stretch>
        </p:blipFill>
        <p:spPr>
          <a:xfrm>
            <a:off x="6263425" y="4135682"/>
            <a:ext cx="5838095" cy="2666667"/>
          </a:xfrm>
          <a:prstGeom prst="rect">
            <a:avLst/>
          </a:prstGeom>
        </p:spPr>
      </p:pic>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23</a:t>
            </a:fld>
            <a:endParaRPr kumimoji="1" lang="ja-JP" altLang="en-US"/>
          </a:p>
        </p:txBody>
      </p:sp>
    </p:spTree>
    <p:extLst>
      <p:ext uri="{BB962C8B-B14F-4D97-AF65-F5344CB8AC3E}">
        <p14:creationId xmlns:p14="http://schemas.microsoft.com/office/powerpoint/2010/main" val="193852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開発環境（４）</a:t>
            </a:r>
          </a:p>
        </p:txBody>
      </p:sp>
      <p:sp>
        <p:nvSpPr>
          <p:cNvPr id="3" name="コンテンツ プレースホルダー 2"/>
          <p:cNvSpPr>
            <a:spLocks noGrp="1"/>
          </p:cNvSpPr>
          <p:nvPr>
            <p:ph idx="1"/>
          </p:nvPr>
        </p:nvSpPr>
        <p:spPr>
          <a:xfrm>
            <a:off x="838200" y="1825625"/>
            <a:ext cx="10515600" cy="4351338"/>
          </a:xfrm>
        </p:spPr>
        <p:txBody>
          <a:bodyPr>
            <a:normAutofit/>
          </a:bodyPr>
          <a:lstStyle/>
          <a:p>
            <a:pPr marL="0" indent="0">
              <a:buNone/>
            </a:pPr>
            <a:r>
              <a:rPr lang="ja-JP" altLang="en-US" sz="2000" dirty="0"/>
              <a:t>⑧</a:t>
            </a:r>
            <a:r>
              <a:rPr lang="en-US" altLang="ja-JP" sz="2000" dirty="0" err="1"/>
              <a:t>Github</a:t>
            </a:r>
            <a:r>
              <a:rPr lang="ja-JP" altLang="en-US" sz="2000" dirty="0"/>
              <a:t>から必要なファイルをダウンロード</a:t>
            </a:r>
            <a:endParaRPr kumimoji="1" lang="en-US" altLang="ja-JP" sz="2000" dirty="0"/>
          </a:p>
          <a:p>
            <a:r>
              <a:rPr lang="ja-JP" altLang="en-US" sz="2000" dirty="0"/>
              <a:t>下記</a:t>
            </a:r>
            <a:r>
              <a:rPr lang="en-US" altLang="ja-JP" sz="2000" dirty="0"/>
              <a:t>URL</a:t>
            </a:r>
            <a:r>
              <a:rPr lang="ja-JP" altLang="en-US" sz="2000" dirty="0"/>
              <a:t>に行く</a:t>
            </a:r>
            <a:endParaRPr lang="en-US" altLang="ja-JP" sz="2000" dirty="0"/>
          </a:p>
          <a:p>
            <a:pPr marL="0" indent="0">
              <a:buNone/>
            </a:pPr>
            <a:r>
              <a:rPr lang="ja-JP" altLang="en-US" sz="2000" dirty="0"/>
              <a:t>　</a:t>
            </a:r>
            <a:r>
              <a:rPr lang="en-US" altLang="ja-JP" sz="2000" dirty="0">
                <a:hlinkClick r:id="rId2"/>
              </a:rPr>
              <a:t>https://github.com/yoshihiroo/programming-workshop/tree/master/deep-learning</a:t>
            </a:r>
          </a:p>
          <a:p>
            <a:r>
              <a:rPr lang="en-US" altLang="ja-JP" sz="2000" dirty="0"/>
              <a:t>0528.zip</a:t>
            </a:r>
            <a:r>
              <a:rPr lang="ja-JP" altLang="en-US" sz="2000" dirty="0"/>
              <a:t> をダウンロードし、解凍すると下記６つのファイルができる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24</a:t>
            </a:fld>
            <a:endParaRPr kumimoji="1" lang="ja-JP"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3677" y="3603912"/>
            <a:ext cx="3834677" cy="2544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2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開発環境（５）</a:t>
            </a:r>
          </a:p>
        </p:txBody>
      </p:sp>
      <p:sp>
        <p:nvSpPr>
          <p:cNvPr id="5" name="コンテンツ プレースホルダー 4"/>
          <p:cNvSpPr>
            <a:spLocks noGrp="1"/>
          </p:cNvSpPr>
          <p:nvPr>
            <p:ph idx="1"/>
          </p:nvPr>
        </p:nvSpPr>
        <p:spPr>
          <a:xfrm>
            <a:off x="571500" y="1825625"/>
            <a:ext cx="6203373" cy="4351338"/>
          </a:xfrm>
        </p:spPr>
        <p:txBody>
          <a:bodyPr/>
          <a:lstStyle/>
          <a:p>
            <a:r>
              <a:rPr lang="ja-JP" altLang="en-US" dirty="0"/>
              <a:t>⑨</a:t>
            </a:r>
            <a:r>
              <a:rPr lang="en-US" altLang="ja-JP" dirty="0"/>
              <a:t>Cloud9</a:t>
            </a:r>
            <a:r>
              <a:rPr lang="ja-JP" altLang="en-US" dirty="0"/>
              <a:t>にファイルをアップロード</a:t>
            </a:r>
            <a:endParaRPr lang="en-US" altLang="ja-JP" dirty="0"/>
          </a:p>
          <a:p>
            <a:pPr lvl="1"/>
            <a:r>
              <a:rPr lang="ja-JP" altLang="en-US" dirty="0"/>
              <a:t>解凍した６つのファイルをドラッグ＆ドロップで</a:t>
            </a:r>
            <a:r>
              <a:rPr lang="en-US" altLang="ja-JP" dirty="0"/>
              <a:t>Cloud9</a:t>
            </a:r>
            <a:r>
              <a:rPr lang="ja-JP" altLang="en-US" dirty="0"/>
              <a:t>上のフォルダにコピー</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25</a:t>
            </a:fld>
            <a:endParaRPr kumimoji="1" lang="ja-JP" altLang="en-US"/>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5025" y="2459659"/>
            <a:ext cx="4922130" cy="428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9044" y="3056618"/>
            <a:ext cx="3116522" cy="282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323523" y="4221262"/>
            <a:ext cx="1163782" cy="1018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4125433" y="3273136"/>
            <a:ext cx="3013122" cy="1197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800781" y="1681152"/>
            <a:ext cx="5391219" cy="523220"/>
          </a:xfrm>
          <a:prstGeom prst="rect">
            <a:avLst/>
          </a:prstGeom>
          <a:noFill/>
        </p:spPr>
        <p:txBody>
          <a:bodyPr wrap="none" rtlCol="0">
            <a:spAutoFit/>
          </a:bodyPr>
          <a:lstStyle/>
          <a:p>
            <a:r>
              <a:rPr kumimoji="1" lang="ja-JP" altLang="en-US" sz="1400" dirty="0"/>
              <a:t>ワークスペースの作成時の名前がディレクトリ名になっています</a:t>
            </a:r>
            <a:endParaRPr kumimoji="1" lang="en-US" altLang="ja-JP" sz="1400" dirty="0"/>
          </a:p>
          <a:p>
            <a:r>
              <a:rPr lang="ja-JP" altLang="en-US" sz="1400" dirty="0"/>
              <a:t>この画面の場合「</a:t>
            </a:r>
            <a:r>
              <a:rPr lang="en-US" altLang="ja-JP" sz="1400" dirty="0"/>
              <a:t>test</a:t>
            </a:r>
            <a:r>
              <a:rPr lang="ja-JP" altLang="en-US" sz="1400" dirty="0"/>
              <a:t>」。</a:t>
            </a:r>
            <a:endParaRPr kumimoji="1" lang="ja-JP" altLang="en-US" sz="1400" dirty="0"/>
          </a:p>
        </p:txBody>
      </p:sp>
      <p:cxnSp>
        <p:nvCxnSpPr>
          <p:cNvPr id="15" name="直線矢印コネクタ 14"/>
          <p:cNvCxnSpPr/>
          <p:nvPr/>
        </p:nvCxnSpPr>
        <p:spPr>
          <a:xfrm flipH="1">
            <a:off x="7315200" y="2204372"/>
            <a:ext cx="202019" cy="106876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882962" y="5988938"/>
            <a:ext cx="5540299" cy="646331"/>
          </a:xfrm>
          <a:prstGeom prst="rect">
            <a:avLst/>
          </a:prstGeom>
        </p:spPr>
        <p:txBody>
          <a:bodyPr wrap="none">
            <a:spAutoFit/>
          </a:bodyPr>
          <a:lstStyle/>
          <a:p>
            <a:r>
              <a:rPr lang="en-US" altLang="ja-JP" dirty="0" err="1"/>
              <a:t>mnist.pkl</a:t>
            </a:r>
            <a:r>
              <a:rPr lang="ja-JP" altLang="en-US" dirty="0"/>
              <a:t>は重たいファイルなので時間かかります。</a:t>
            </a:r>
            <a:endParaRPr lang="en-US" altLang="ja-JP" dirty="0"/>
          </a:p>
          <a:p>
            <a:r>
              <a:rPr lang="ja-JP" altLang="en-US" dirty="0"/>
              <a:t>ここに進行状況が表示されます。</a:t>
            </a:r>
          </a:p>
        </p:txBody>
      </p:sp>
      <p:cxnSp>
        <p:nvCxnSpPr>
          <p:cNvPr id="23" name="直線矢印コネクタ 22"/>
          <p:cNvCxnSpPr/>
          <p:nvPr/>
        </p:nvCxnSpPr>
        <p:spPr>
          <a:xfrm flipV="1">
            <a:off x="4487305" y="5988938"/>
            <a:ext cx="2572714" cy="49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2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開発環境（６）</a:t>
            </a:r>
          </a:p>
        </p:txBody>
      </p:sp>
      <p:sp>
        <p:nvSpPr>
          <p:cNvPr id="5" name="コンテンツ プレースホルダー 4"/>
          <p:cNvSpPr>
            <a:spLocks noGrp="1"/>
          </p:cNvSpPr>
          <p:nvPr>
            <p:ph idx="1"/>
          </p:nvPr>
        </p:nvSpPr>
        <p:spPr/>
        <p:txBody>
          <a:bodyPr/>
          <a:lstStyle/>
          <a:p>
            <a:r>
              <a:rPr lang="ja-JP" altLang="en-US" dirty="0"/>
              <a:t>⑩サンプルファイルの実行</a:t>
            </a:r>
            <a:endParaRPr lang="en-US" altLang="ja-JP" dirty="0"/>
          </a:p>
          <a:p>
            <a:pPr lvl="1"/>
            <a:r>
              <a:rPr lang="en-US" altLang="ja-JP" dirty="0"/>
              <a:t>Hello.py</a:t>
            </a:r>
            <a:r>
              <a:rPr lang="ja-JP" altLang="en-US" dirty="0"/>
              <a:t>をダブルクリック</a:t>
            </a:r>
            <a:endParaRPr lang="en-US" altLang="ja-JP" dirty="0"/>
          </a:p>
          <a:p>
            <a:pPr lvl="1"/>
            <a:r>
              <a:rPr lang="ja-JP" altLang="en-US" dirty="0"/>
              <a:t>ソースコードが表示される</a:t>
            </a:r>
            <a:endParaRPr lang="en-US" altLang="ja-JP" dirty="0"/>
          </a:p>
          <a:p>
            <a:pPr lvl="1"/>
            <a:r>
              <a:rPr lang="ja-JP" altLang="en-US" dirty="0"/>
              <a:t>右上の</a:t>
            </a:r>
            <a:r>
              <a:rPr lang="en-US" altLang="ja-JP" dirty="0"/>
              <a:t>RUN</a:t>
            </a:r>
            <a:r>
              <a:rPr lang="ja-JP" altLang="en-US" dirty="0"/>
              <a:t>をクリック</a:t>
            </a:r>
            <a:endParaRPr lang="en-US" altLang="ja-JP" dirty="0"/>
          </a:p>
          <a:p>
            <a:pPr lvl="1"/>
            <a:r>
              <a:rPr lang="ja-JP" altLang="en-US" dirty="0"/>
              <a:t>「</a:t>
            </a:r>
            <a:r>
              <a:rPr lang="en-US" altLang="ja-JP" dirty="0"/>
              <a:t>Python 3</a:t>
            </a:r>
            <a:r>
              <a:rPr lang="ja-JP" altLang="en-US" dirty="0"/>
              <a:t>」を確認</a:t>
            </a:r>
            <a:endParaRPr lang="en-US" altLang="ja-JP" dirty="0"/>
          </a:p>
          <a:p>
            <a:pPr lvl="1"/>
            <a:r>
              <a:rPr lang="en-US" altLang="ja-JP" dirty="0"/>
              <a:t>Hello, World!</a:t>
            </a:r>
            <a:r>
              <a:rPr lang="ja-JP" altLang="en-US" dirty="0"/>
              <a:t>の表示を確認</a:t>
            </a:r>
            <a:endParaRPr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26</a:t>
            </a:fld>
            <a:endParaRPr kumimoji="1" lang="ja-JP" altLang="en-US"/>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5425" y="1932709"/>
            <a:ext cx="6415509" cy="427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円/楕円 3"/>
          <p:cNvSpPr/>
          <p:nvPr/>
        </p:nvSpPr>
        <p:spPr>
          <a:xfrm>
            <a:off x="9310255" y="2286000"/>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4" idx="3"/>
          </p:cNvCxnSpPr>
          <p:nvPr/>
        </p:nvCxnSpPr>
        <p:spPr>
          <a:xfrm flipV="1">
            <a:off x="4717473" y="2693983"/>
            <a:ext cx="4685606" cy="558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4488873" y="3683941"/>
            <a:ext cx="5725391" cy="1854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10345882" y="5299364"/>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851073" y="5538355"/>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endCxn id="15" idx="2"/>
          </p:cNvCxnSpPr>
          <p:nvPr/>
        </p:nvCxnSpPr>
        <p:spPr>
          <a:xfrm>
            <a:off x="5046519" y="4161923"/>
            <a:ext cx="1804554" cy="1615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5046519" y="2487618"/>
            <a:ext cx="902277" cy="485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8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27</a:t>
            </a:fld>
            <a:endParaRPr kumimoji="1" lang="ja-JP" altLang="en-US"/>
          </a:p>
        </p:txBody>
      </p:sp>
    </p:spTree>
    <p:extLst>
      <p:ext uri="{BB962C8B-B14F-4D97-AF65-F5344CB8AC3E}">
        <p14:creationId xmlns:p14="http://schemas.microsoft.com/office/powerpoint/2010/main" val="19182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蛇足</a:t>
            </a:r>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dirty="0"/>
              <a:t>いろいろな呼び方</a:t>
            </a:r>
            <a:endParaRPr kumimoji="1" lang="en-US" altLang="ja-JP" dirty="0"/>
          </a:p>
          <a:p>
            <a:r>
              <a:rPr kumimoji="1" lang="ja-JP" altLang="en-US" dirty="0"/>
              <a:t>行列　＝　マトリックス　＝　二次元配列　＝　二次元行列</a:t>
            </a:r>
            <a:endParaRPr kumimoji="1" lang="en-US" altLang="ja-JP" dirty="0"/>
          </a:p>
          <a:p>
            <a:pPr marL="0" indent="0">
              <a:buNone/>
            </a:pPr>
            <a:r>
              <a:rPr lang="ja-JP" altLang="en-US" sz="1600" dirty="0"/>
              <a:t>　数学っぽい　　　　　　　　英語　　　　　　　　プログラムのときよく使う　　　　次元を明示的に</a:t>
            </a:r>
            <a:endParaRPr lang="en-US" altLang="ja-JP" sz="1600" dirty="0"/>
          </a:p>
          <a:p>
            <a:pPr marL="0" indent="0">
              <a:buNone/>
            </a:pPr>
            <a:endParaRPr kumimoji="1" lang="en-US" altLang="ja-JP" sz="1600" dirty="0"/>
          </a:p>
          <a:p>
            <a:r>
              <a:rPr kumimoji="1" lang="ja-JP" altLang="en-US" dirty="0"/>
              <a:t>ベクトル　＝　配列　＝　リスト</a:t>
            </a:r>
            <a:endParaRPr lang="en-US" altLang="ja-JP" sz="2400" dirty="0"/>
          </a:p>
          <a:p>
            <a:pPr marL="0" indent="0">
              <a:buNone/>
            </a:pPr>
            <a:r>
              <a:rPr lang="ja-JP" altLang="en-US" sz="1600" dirty="0"/>
              <a:t>　数学っぽい　　　　　　プログラム</a:t>
            </a:r>
            <a:r>
              <a:rPr lang="en-US" altLang="ja-JP" sz="1600" dirty="0"/>
              <a:t>‥</a:t>
            </a:r>
            <a:r>
              <a:rPr lang="ja-JP" altLang="en-US" sz="1600" dirty="0"/>
              <a:t>　　　　特に</a:t>
            </a:r>
            <a:r>
              <a:rPr lang="en-US" altLang="ja-JP" sz="1600" dirty="0"/>
              <a:t>Python</a:t>
            </a:r>
          </a:p>
          <a:p>
            <a:pPr marL="0" indent="0">
              <a:buNone/>
            </a:pPr>
            <a:endParaRPr lang="en-US" altLang="ja-JP" dirty="0"/>
          </a:p>
          <a:p>
            <a:pPr marL="0" indent="0">
              <a:buNone/>
            </a:pPr>
            <a:r>
              <a:rPr kumimoji="1" lang="ja-JP" altLang="en-US" dirty="0"/>
              <a:t>表記方法</a:t>
            </a:r>
            <a:endParaRPr lang="en-US" altLang="ja-JP" dirty="0"/>
          </a:p>
          <a:p>
            <a:r>
              <a:rPr kumimoji="1" lang="ja-JP" altLang="en-US" dirty="0"/>
              <a:t>行列は大文字 </a:t>
            </a:r>
            <a:r>
              <a:rPr lang="en-US" altLang="ja-JP" dirty="0"/>
              <a:t>A</a:t>
            </a:r>
            <a:r>
              <a:rPr kumimoji="1" lang="en-US" altLang="ja-JP" dirty="0"/>
              <a:t>, B, C..</a:t>
            </a:r>
          </a:p>
          <a:p>
            <a:r>
              <a:rPr lang="ja-JP" altLang="en-US" dirty="0"/>
              <a:t>ベクトルは小文字 </a:t>
            </a:r>
            <a:r>
              <a:rPr lang="en-US" altLang="ja-JP" dirty="0"/>
              <a:t>a, b, c..</a:t>
            </a:r>
            <a:endParaRPr kumimoji="1" lang="en-US" altLang="ja-JP" dirty="0"/>
          </a:p>
          <a:p>
            <a:endParaRPr kumimoji="1"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28</a:t>
            </a:fld>
            <a:endParaRPr kumimoji="1" lang="ja-JP" altLang="en-US"/>
          </a:p>
        </p:txBody>
      </p:sp>
    </p:spTree>
    <p:extLst>
      <p:ext uri="{BB962C8B-B14F-4D97-AF65-F5344CB8AC3E}">
        <p14:creationId xmlns:p14="http://schemas.microsoft.com/office/powerpoint/2010/main" val="32405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Python</a:t>
            </a:r>
            <a:r>
              <a:rPr kumimoji="1" lang="ja-JP" altLang="en-US" dirty="0"/>
              <a:t>上で行列計算を行う</a:t>
            </a:r>
          </a:p>
        </p:txBody>
      </p:sp>
      <p:sp>
        <p:nvSpPr>
          <p:cNvPr id="9" name="コンテンツ プレースホルダー 8"/>
          <p:cNvSpPr>
            <a:spLocks noGrp="1"/>
          </p:cNvSpPr>
          <p:nvPr>
            <p:ph idx="1"/>
          </p:nvPr>
        </p:nvSpPr>
        <p:spPr/>
        <p:txBody>
          <a:bodyPr>
            <a:normAutofit fontScale="85000" lnSpcReduction="20000"/>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a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([1, 2, 3])</a:t>
            </a:r>
          </a:p>
          <a:p>
            <a:pPr marL="0" indent="0">
              <a:buNone/>
            </a:pPr>
            <a:r>
              <a:rPr lang="en-US" altLang="ja-JP" dirty="0">
                <a:latin typeface="Courier New" panose="02070309020205020404" pitchFamily="49" charset="0"/>
                <a:cs typeface="Courier New" panose="02070309020205020404" pitchFamily="49" charset="0"/>
              </a:rPr>
              <a:t>print(a)</a:t>
            </a:r>
          </a:p>
          <a:p>
            <a:pPr marL="0" indent="0">
              <a:buNone/>
            </a:pPr>
            <a:r>
              <a:rPr lang="en-US" altLang="ja-JP" dirty="0">
                <a:latin typeface="Courier New" panose="02070309020205020404" pitchFamily="49" charset="0"/>
                <a:cs typeface="Courier New" panose="02070309020205020404" pitchFamily="49" charset="0"/>
              </a:rPr>
              <a:t>b = a + 3</a:t>
            </a:r>
          </a:p>
          <a:p>
            <a:pPr marL="0" indent="0">
              <a:buNone/>
            </a:pPr>
            <a:r>
              <a:rPr lang="en-US" altLang="ja-JP" dirty="0">
                <a:latin typeface="Courier New" panose="02070309020205020404" pitchFamily="49" charset="0"/>
                <a:cs typeface="Courier New" panose="02070309020205020404" pitchFamily="49" charset="0"/>
              </a:rPr>
              <a:t>print(b)</a:t>
            </a:r>
          </a:p>
          <a:p>
            <a:pPr marL="0" indent="0">
              <a:buNone/>
            </a:pPr>
            <a:r>
              <a:rPr lang="en-US" altLang="ja-JP" dirty="0">
                <a:latin typeface="Courier New" panose="02070309020205020404" pitchFamily="49" charset="0"/>
                <a:cs typeface="Courier New" panose="02070309020205020404" pitchFamily="49" charset="0"/>
              </a:rPr>
              <a:t>c = b * 10</a:t>
            </a:r>
          </a:p>
          <a:p>
            <a:pPr marL="0" indent="0">
              <a:buNone/>
            </a:pPr>
            <a:r>
              <a:rPr lang="en-US" altLang="ja-JP" dirty="0">
                <a:latin typeface="Courier New" panose="02070309020205020404" pitchFamily="49" charset="0"/>
                <a:cs typeface="Courier New" panose="02070309020205020404" pitchFamily="49" charset="0"/>
              </a:rPr>
              <a:t>print(c)</a:t>
            </a:r>
          </a:p>
          <a:p>
            <a:pPr marL="0" indent="0">
              <a:buNone/>
            </a:pPr>
            <a:r>
              <a:rPr lang="en-US" altLang="ja-JP" dirty="0">
                <a:latin typeface="Courier New" panose="02070309020205020404" pitchFamily="49" charset="0"/>
                <a:cs typeface="Courier New" panose="02070309020205020404" pitchFamily="49" charset="0"/>
              </a:rPr>
              <a:t>D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[[1,2,4], [3,5,7]] )</a:t>
            </a:r>
          </a:p>
          <a:p>
            <a:pPr marL="0" indent="0">
              <a:buNone/>
            </a:pPr>
            <a:r>
              <a:rPr lang="en-US" altLang="ja-JP" dirty="0">
                <a:latin typeface="Courier New" panose="02070309020205020404" pitchFamily="49" charset="0"/>
                <a:cs typeface="Courier New" panose="02070309020205020404" pitchFamily="49" charset="0"/>
              </a:rPr>
              <a:t>print(D)</a:t>
            </a:r>
          </a:p>
          <a:p>
            <a:pPr marL="0" indent="0">
              <a:buNone/>
            </a:pPr>
            <a:r>
              <a:rPr lang="en-US" altLang="ja-JP" dirty="0">
                <a:latin typeface="Courier New" panose="02070309020205020404" pitchFamily="49" charset="0"/>
                <a:cs typeface="Courier New" panose="02070309020205020404" pitchFamily="49" charset="0"/>
              </a:rPr>
              <a:t>E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[[3,4], [5,6], [5,4]] )</a:t>
            </a:r>
          </a:p>
          <a:p>
            <a:pPr marL="0" indent="0">
              <a:buNone/>
            </a:pPr>
            <a:r>
              <a:rPr lang="en-US" altLang="ja-JP" dirty="0">
                <a:latin typeface="Courier New" panose="02070309020205020404" pitchFamily="49" charset="0"/>
                <a:cs typeface="Courier New" panose="02070309020205020404" pitchFamily="49" charset="0"/>
              </a:rPr>
              <a:t>print(E)</a:t>
            </a:r>
            <a:endParaRPr lang="ja-JP" altLang="en-US" dirty="0">
              <a:latin typeface="Courier New" panose="02070309020205020404" pitchFamily="49" charset="0"/>
              <a:cs typeface="Courier New" panose="02070309020205020404" pitchFamily="49" charset="0"/>
            </a:endParaRPr>
          </a:p>
        </p:txBody>
      </p:sp>
      <p:pic>
        <p:nvPicPr>
          <p:cNvPr id="21" name="図 20"/>
          <p:cNvPicPr>
            <a:picLocks noChangeAspect="1"/>
          </p:cNvPicPr>
          <p:nvPr/>
        </p:nvPicPr>
        <p:blipFill>
          <a:blip r:embed="rId3"/>
          <a:stretch>
            <a:fillRect/>
          </a:stretch>
        </p:blipFill>
        <p:spPr>
          <a:xfrm>
            <a:off x="7920507" y="205441"/>
            <a:ext cx="4271493" cy="6652560"/>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29</a:t>
            </a:fld>
            <a:endParaRPr kumimoji="1" lang="ja-JP" altLang="en-US"/>
          </a:p>
        </p:txBody>
      </p:sp>
    </p:spTree>
    <p:extLst>
      <p:ext uri="{BB962C8B-B14F-4D97-AF65-F5344CB8AC3E}">
        <p14:creationId xmlns:p14="http://schemas.microsoft.com/office/powerpoint/2010/main" val="2956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私とプログラミング</a:t>
            </a:r>
          </a:p>
        </p:txBody>
      </p:sp>
      <p:pic>
        <p:nvPicPr>
          <p:cNvPr id="1026"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194991" y="2712028"/>
            <a:ext cx="2367164" cy="340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5949002" y="3659468"/>
            <a:ext cx="2018939" cy="2695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376160" y="3393451"/>
            <a:ext cx="2018939" cy="267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817629" y="3054412"/>
            <a:ext cx="2007063" cy="269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0939" y="1987034"/>
            <a:ext cx="1569660" cy="369332"/>
          </a:xfrm>
          <a:prstGeom prst="rect">
            <a:avLst/>
          </a:prstGeom>
          <a:noFill/>
        </p:spPr>
        <p:txBody>
          <a:bodyPr wrap="none" rtlCol="0">
            <a:spAutoFit/>
          </a:bodyPr>
          <a:lstStyle/>
          <a:p>
            <a:r>
              <a:rPr kumimoji="1" lang="ja-JP" altLang="en-US" dirty="0"/>
              <a:t>小学生の頃～</a:t>
            </a:r>
            <a:endParaRPr kumimoji="1" lang="en-US" altLang="ja-JP" dirty="0"/>
          </a:p>
        </p:txBody>
      </p:sp>
      <p:sp>
        <p:nvSpPr>
          <p:cNvPr id="13" name="テキスト ボックス 12"/>
          <p:cNvSpPr txBox="1"/>
          <p:nvPr/>
        </p:nvSpPr>
        <p:spPr>
          <a:xfrm>
            <a:off x="3021618" y="1981200"/>
            <a:ext cx="4801314" cy="923330"/>
          </a:xfrm>
          <a:prstGeom prst="rect">
            <a:avLst/>
          </a:prstGeom>
          <a:noFill/>
        </p:spPr>
        <p:txBody>
          <a:bodyPr wrap="none" rtlCol="0">
            <a:spAutoFit/>
          </a:bodyPr>
          <a:lstStyle/>
          <a:p>
            <a:r>
              <a:rPr kumimoji="1" lang="ja-JP" altLang="en-US" dirty="0"/>
              <a:t>学生の時</a:t>
            </a:r>
            <a:endParaRPr kumimoji="1" lang="en-US" altLang="ja-JP" dirty="0"/>
          </a:p>
          <a:p>
            <a:r>
              <a:rPr kumimoji="1" lang="ja-JP" altLang="en-US" dirty="0"/>
              <a:t>カオス・複雑系</a:t>
            </a:r>
            <a:endParaRPr kumimoji="1" lang="en-US" altLang="ja-JP" dirty="0"/>
          </a:p>
          <a:p>
            <a:r>
              <a:rPr kumimoji="1" lang="ja-JP" altLang="en-US" dirty="0"/>
              <a:t>免疫系のコンピューター・シミュレーション</a:t>
            </a:r>
          </a:p>
        </p:txBody>
      </p:sp>
      <p:sp>
        <p:nvSpPr>
          <p:cNvPr id="6" name="フリーフォーム 5"/>
          <p:cNvSpPr/>
          <p:nvPr/>
        </p:nvSpPr>
        <p:spPr>
          <a:xfrm>
            <a:off x="8012041" y="1212400"/>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8176315" y="1227229"/>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932157" y="1999611"/>
            <a:ext cx="2723823" cy="646331"/>
          </a:xfrm>
          <a:prstGeom prst="rect">
            <a:avLst/>
          </a:prstGeom>
          <a:noFill/>
        </p:spPr>
        <p:txBody>
          <a:bodyPr wrap="none" rtlCol="0">
            <a:spAutoFit/>
          </a:bodyPr>
          <a:lstStyle/>
          <a:p>
            <a:r>
              <a:rPr kumimoji="1" lang="ja-JP" altLang="en-US" dirty="0"/>
              <a:t>最近</a:t>
            </a:r>
            <a:endParaRPr kumimoji="1" lang="en-US" altLang="ja-JP" dirty="0"/>
          </a:p>
          <a:p>
            <a:r>
              <a:rPr kumimoji="1" lang="ja-JP" altLang="en-US" dirty="0"/>
              <a:t>オタクっぽい趣味の再燃</a:t>
            </a:r>
          </a:p>
        </p:txBody>
      </p:sp>
      <p:pic>
        <p:nvPicPr>
          <p:cNvPr id="1033" name="Picture 9"/>
          <p:cNvPicPr>
            <a:picLocks noChangeAspect="1" noChangeArrowheads="1"/>
          </p:cNvPicPr>
          <p:nvPr/>
        </p:nvPicPr>
        <p:blipFill>
          <a:blip r:embed="rId11" cstate="screen">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9059004" y="4371510"/>
            <a:ext cx="2852900" cy="198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27107" y="2702783"/>
            <a:ext cx="2755904" cy="155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77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30</a:t>
            </a:fld>
            <a:endParaRPr kumimoji="1" lang="ja-JP" altLang="en-US"/>
          </a:p>
        </p:txBody>
      </p:sp>
    </p:spTree>
    <p:extLst>
      <p:ext uri="{BB962C8B-B14F-4D97-AF65-F5344CB8AC3E}">
        <p14:creationId xmlns:p14="http://schemas.microsoft.com/office/powerpoint/2010/main" val="212967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9" name="コンテンツ プレースホルダー 8"/>
          <p:cNvSpPr txBox="1">
            <a:spLocks/>
          </p:cNvSpPr>
          <p:nvPr/>
        </p:nvSpPr>
        <p:spPr>
          <a:xfrm>
            <a:off x="838200" y="4501887"/>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np.dot(X, y)</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p:sp>
        <p:nvSpPr>
          <p:cNvPr id="3" name="テキスト ボックス 2"/>
          <p:cNvSpPr txBox="1"/>
          <p:nvPr/>
        </p:nvSpPr>
        <p:spPr>
          <a:xfrm>
            <a:off x="3571153" y="3598512"/>
            <a:ext cx="429926"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21" name="テキスト ボックス 20"/>
          <p:cNvSpPr txBox="1"/>
          <p:nvPr/>
        </p:nvSpPr>
        <p:spPr>
          <a:xfrm>
            <a:off x="5698938"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2" name="テキスト ボックス 21"/>
          <p:cNvSpPr txBox="1"/>
          <p:nvPr/>
        </p:nvSpPr>
        <p:spPr>
          <a:xfrm>
            <a:off x="7947646" y="3597766"/>
            <a:ext cx="360996" cy="523220"/>
          </a:xfrm>
          <a:prstGeom prst="rect">
            <a:avLst/>
          </a:prstGeom>
          <a:noFill/>
        </p:spPr>
        <p:txBody>
          <a:bodyPr wrap="none" rtlCol="0">
            <a:spAutoFit/>
          </a:bodyPr>
          <a:lstStyle/>
          <a:p>
            <a:r>
              <a:rPr kumimoji="1" lang="en-US" altLang="ja-JP" sz="2800" dirty="0"/>
              <a:t>z</a:t>
            </a:r>
            <a:endParaRPr kumimoji="1" lang="ja-JP" altLang="en-US" sz="2800" dirty="0"/>
          </a:p>
        </p:txBody>
      </p:sp>
      <p:sp>
        <p:nvSpPr>
          <p:cNvPr id="23" name="テキスト ボックス 22"/>
          <p:cNvSpPr txBox="1"/>
          <p:nvPr/>
        </p:nvSpPr>
        <p:spPr>
          <a:xfrm>
            <a:off x="5198693" y="5703912"/>
            <a:ext cx="4334841" cy="4001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ja-JP" sz="2000" dirty="0">
                <a:solidFill>
                  <a:srgbClr val="0070C0"/>
                </a:solidFill>
                <a:sym typeface="Wingdings" panose="05000000000000000000" pitchFamily="2" charset="2"/>
              </a:rPr>
              <a:t> np.dot</a:t>
            </a:r>
            <a:r>
              <a:rPr lang="ja-JP" altLang="en-US" sz="2000" dirty="0">
                <a:solidFill>
                  <a:srgbClr val="0070C0"/>
                </a:solidFill>
                <a:sym typeface="Wingdings" panose="05000000000000000000" pitchFamily="2" charset="2"/>
              </a:rPr>
              <a:t>は内積を計算するコマンド</a:t>
            </a:r>
            <a:endParaRPr kumimoji="1" lang="ja-JP" altLang="en-US" sz="2000" dirty="0">
              <a:solidFill>
                <a:srgbClr val="0070C0"/>
              </a:solidFill>
            </a:endParaRPr>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31</a:t>
            </a:fld>
            <a:endParaRPr kumimoji="1" lang="ja-JP" altLang="en-US"/>
          </a:p>
        </p:txBody>
      </p:sp>
    </p:spTree>
    <p:extLst>
      <p:ext uri="{BB962C8B-B14F-4D97-AF65-F5344CB8AC3E}">
        <p14:creationId xmlns:p14="http://schemas.microsoft.com/office/powerpoint/2010/main" val="23437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19" name="コンテンツ プレースホルダー 8"/>
          <p:cNvSpPr txBox="1">
            <a:spLocks/>
          </p:cNvSpPr>
          <p:nvPr/>
        </p:nvSpPr>
        <p:spPr>
          <a:xfrm>
            <a:off x="838200" y="4501889"/>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a:t>
            </a:r>
            <a:r>
              <a:rPr lang="en-US" altLang="ja-JP" dirty="0">
                <a:solidFill>
                  <a:srgbClr val="FF0000"/>
                </a:solidFill>
                <a:latin typeface="Courier New" panose="02070309020205020404" pitchFamily="49" charset="0"/>
                <a:cs typeface="Courier New" panose="02070309020205020404" pitchFamily="49" charset="0"/>
              </a:rPr>
              <a:t>y, X</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2360830" y="2377679"/>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2360830" y="2377679"/>
                <a:ext cx="1818768" cy="615553"/>
              </a:xfrm>
              <a:prstGeom prst="rect">
                <a:avLst/>
              </a:prstGeom>
              <a:blipFill>
                <a:blip r:embed="rId2"/>
                <a:stretch>
                  <a:fillRect/>
                </a:stretch>
              </a:blipFill>
            </p:spPr>
            <p:txBody>
              <a:bodyPr/>
              <a:lstStyle/>
              <a:p>
                <a:r>
                  <a:rPr lang="ja-JP" altLang="en-US">
                    <a:noFill/>
                  </a:rPr>
                  <a:t> </a:t>
                </a:r>
              </a:p>
            </p:txBody>
          </p:sp>
        </mc:Fallback>
      </mc:AlternateContent>
      <p:sp>
        <p:nvSpPr>
          <p:cNvPr id="11" name="正方形/長方形 10"/>
          <p:cNvSpPr/>
          <p:nvPr/>
        </p:nvSpPr>
        <p:spPr>
          <a:xfrm>
            <a:off x="4008781" y="245655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4459610" y="190425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459610" y="1904257"/>
                <a:ext cx="2135200" cy="1627818"/>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p:cNvSpPr txBox="1"/>
          <p:nvPr/>
        </p:nvSpPr>
        <p:spPr>
          <a:xfrm>
            <a:off x="6594810" y="231600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5" name="正方形/長方形 14"/>
          <p:cNvSpPr/>
          <p:nvPr/>
        </p:nvSpPr>
        <p:spPr>
          <a:xfrm>
            <a:off x="7335299" y="204707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16" name="テキスト ボックス 15"/>
          <p:cNvSpPr txBox="1"/>
          <p:nvPr/>
        </p:nvSpPr>
        <p:spPr>
          <a:xfrm>
            <a:off x="5198693" y="5703912"/>
            <a:ext cx="648927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sym typeface="Wingdings" panose="05000000000000000000" pitchFamily="2" charset="2"/>
              </a:rPr>
              <a:t> X</a:t>
            </a:r>
            <a:r>
              <a:rPr lang="ja-JP" altLang="en-US" sz="2000" dirty="0">
                <a:solidFill>
                  <a:srgbClr val="FF0000"/>
                </a:solidFill>
              </a:rPr>
              <a:t>と</a:t>
            </a:r>
            <a:r>
              <a:rPr lang="en-US" altLang="ja-JP" sz="2000" dirty="0">
                <a:solidFill>
                  <a:srgbClr val="FF0000"/>
                </a:solidFill>
              </a:rPr>
              <a:t>y</a:t>
            </a:r>
            <a:r>
              <a:rPr lang="ja-JP" altLang="en-US" sz="2000" dirty="0">
                <a:solidFill>
                  <a:srgbClr val="FF0000"/>
                </a:solidFill>
              </a:rPr>
              <a:t>を入れ替えて内積計算したらどうなりますか？</a:t>
            </a:r>
            <a:endParaRPr kumimoji="1" lang="ja-JP" altLang="en-US" sz="2000" dirty="0">
              <a:solidFill>
                <a:srgbClr val="FF0000"/>
              </a:solidFill>
            </a:endParaRPr>
          </a:p>
        </p:txBody>
      </p:sp>
      <p:sp>
        <p:nvSpPr>
          <p:cNvPr id="18" name="テキスト ボックス 17"/>
          <p:cNvSpPr txBox="1"/>
          <p:nvPr/>
        </p:nvSpPr>
        <p:spPr>
          <a:xfrm>
            <a:off x="3270214"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0" name="テキスト ボックス 19"/>
          <p:cNvSpPr txBox="1"/>
          <p:nvPr/>
        </p:nvSpPr>
        <p:spPr>
          <a:xfrm>
            <a:off x="5318659" y="3597766"/>
            <a:ext cx="417102"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32</a:t>
            </a:fld>
            <a:endParaRPr kumimoji="1" lang="ja-JP" altLang="en-US"/>
          </a:p>
        </p:txBody>
      </p:sp>
    </p:spTree>
    <p:extLst>
      <p:ext uri="{BB962C8B-B14F-4D97-AF65-F5344CB8AC3E}">
        <p14:creationId xmlns:p14="http://schemas.microsoft.com/office/powerpoint/2010/main" val="5385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そのほかの</a:t>
            </a:r>
            <a:r>
              <a:rPr lang="en-US" altLang="ja-JP" dirty="0" err="1"/>
              <a:t>NumPy</a:t>
            </a:r>
            <a:r>
              <a:rPr lang="ja-JP" altLang="en-US" dirty="0"/>
              <a:t>のコマンドをいくつか試してみましょう</a:t>
            </a:r>
            <a:endParaRPr kumimoji="1" lang="ja-JP" altLang="en-US" dirty="0"/>
          </a:p>
        </p:txBody>
      </p:sp>
      <p:sp>
        <p:nvSpPr>
          <p:cNvPr id="9" name="コンテンツ プレースホルダー 8"/>
          <p:cNvSpPr>
            <a:spLocks noGrp="1"/>
          </p:cNvSpPr>
          <p:nvPr>
            <p:ph idx="1"/>
          </p:nvPr>
        </p:nvSpPr>
        <p:spPr/>
        <p:txBody>
          <a:bodyPr>
            <a:normAutofit/>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[5,3], [9,11]] )</a:t>
            </a:r>
          </a:p>
          <a:p>
            <a:pPr marL="0" inden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 )</a:t>
            </a:r>
          </a:p>
          <a:p>
            <a:pPr marL="0" indent="0">
              <a:buNone/>
            </a:pPr>
            <a:r>
              <a:rPr lang="en-US" altLang="ja-JP" dirty="0">
                <a:latin typeface="Courier New" panose="02070309020205020404" pitchFamily="49" charset="0"/>
                <a:cs typeface="Courier New" panose="02070309020205020404" pitchFamily="49" charset="0"/>
              </a:rPr>
              <a:t>z = np.dot(X, y)</a:t>
            </a:r>
          </a:p>
          <a:p>
            <a:pPr marL="0" indent="0">
              <a:buNone/>
            </a:pPr>
            <a:r>
              <a:rPr lang="en-US" altLang="ja-JP" dirty="0">
                <a:latin typeface="Courier New" panose="02070309020205020404" pitchFamily="49" charset="0"/>
                <a:cs typeface="Courier New" panose="02070309020205020404" pitchFamily="49" charset="0"/>
              </a:rPr>
              <a:t>print(z)</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print(X[0][1])</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a:t>
            </a:r>
            <a:r>
              <a:rPr lang="en-US" altLang="ja-JP" dirty="0" err="1">
                <a:solidFill>
                  <a:srgbClr val="0070C0"/>
                </a:solidFill>
                <a:latin typeface="Courier New" panose="02070309020205020404" pitchFamily="49" charset="0"/>
                <a:cs typeface="Courier New" panose="02070309020205020404" pitchFamily="49" charset="0"/>
              </a:rPr>
              <a:t>X.shape</a:t>
            </a:r>
            <a:r>
              <a:rPr lang="en-US" altLang="ja-JP" dirty="0">
                <a:solidFill>
                  <a:srgbClr val="0070C0"/>
                </a:solidFill>
                <a:latin typeface="Courier New" panose="02070309020205020404" pitchFamily="49" charset="0"/>
                <a:cs typeface="Courier New" panose="02070309020205020404" pitchFamily="49" charset="0"/>
              </a:rPr>
              <a:t>)</a:t>
            </a:r>
          </a:p>
        </p:txBody>
      </p:sp>
      <p:sp>
        <p:nvSpPr>
          <p:cNvPr id="5" name="テキスト ボックス 4"/>
          <p:cNvSpPr txBox="1"/>
          <p:nvPr/>
        </p:nvSpPr>
        <p:spPr>
          <a:xfrm>
            <a:off x="5099609" y="4398789"/>
            <a:ext cx="530946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X[3]</a:t>
            </a:r>
            <a:r>
              <a:rPr lang="ja-JP" altLang="en-US" sz="2000" dirty="0">
                <a:solidFill>
                  <a:srgbClr val="FF0000"/>
                </a:solidFill>
              </a:rPr>
              <a:t>と見ようとしたらどうなるでしょうか？</a:t>
            </a:r>
            <a:endParaRPr kumimoji="1" lang="ja-JP" altLang="en-US" sz="2000" dirty="0">
              <a:solidFill>
                <a:srgbClr val="FF0000"/>
              </a:solidFill>
            </a:endParaRPr>
          </a:p>
        </p:txBody>
      </p:sp>
      <p:sp>
        <p:nvSpPr>
          <p:cNvPr id="6" name="テキスト ボックス 5"/>
          <p:cNvSpPr txBox="1"/>
          <p:nvPr/>
        </p:nvSpPr>
        <p:spPr>
          <a:xfrm>
            <a:off x="5099608" y="5416603"/>
            <a:ext cx="598272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a:t>
            </a:r>
            <a:r>
              <a:rPr lang="ja-JP" altLang="en-US" sz="2000" dirty="0">
                <a:solidFill>
                  <a:srgbClr val="FF0000"/>
                </a:solidFill>
              </a:rPr>
              <a:t>のところを</a:t>
            </a:r>
            <a:r>
              <a:rPr lang="en-US" altLang="ja-JP" sz="2000" dirty="0">
                <a:solidFill>
                  <a:srgbClr val="FF0000"/>
                </a:solidFill>
              </a:rPr>
              <a:t>y</a:t>
            </a:r>
            <a:r>
              <a:rPr kumimoji="1" lang="ja-JP" altLang="en-US" sz="2000" dirty="0">
                <a:solidFill>
                  <a:srgbClr val="FF0000"/>
                </a:solidFill>
              </a:rPr>
              <a:t>や</a:t>
            </a:r>
            <a:r>
              <a:rPr kumimoji="1" lang="en-US" altLang="ja-JP" sz="2000" dirty="0">
                <a:solidFill>
                  <a:srgbClr val="FF0000"/>
                </a:solidFill>
              </a:rPr>
              <a:t>z</a:t>
            </a:r>
            <a:r>
              <a:rPr lang="ja-JP" altLang="en-US" sz="2000" dirty="0">
                <a:solidFill>
                  <a:srgbClr val="FF0000"/>
                </a:solidFill>
              </a:rPr>
              <a:t>に変えたらどうなるでしょうか？</a:t>
            </a:r>
            <a:endParaRPr kumimoji="1" lang="ja-JP" altLang="en-US" sz="2000" dirty="0">
              <a:solidFill>
                <a:srgbClr val="FF0000"/>
              </a:solidFill>
            </a:endParaRPr>
          </a:p>
        </p:txBody>
      </p:sp>
      <p:sp>
        <p:nvSpPr>
          <p:cNvPr id="8" name="テキスト ボックス 7"/>
          <p:cNvSpPr txBox="1"/>
          <p:nvPr/>
        </p:nvSpPr>
        <p:spPr>
          <a:xfrm>
            <a:off x="5099608" y="4907696"/>
            <a:ext cx="257314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solidFill>
                  <a:srgbClr val="FF0000"/>
                </a:solidFill>
              </a:rPr>
              <a:t>同じく、</a:t>
            </a:r>
            <a:r>
              <a:rPr lang="en-US" altLang="ja-JP" sz="2000" dirty="0">
                <a:solidFill>
                  <a:srgbClr val="FF0000"/>
                </a:solidFill>
              </a:rPr>
              <a:t>X[0][3]</a:t>
            </a:r>
            <a:r>
              <a:rPr lang="ja-JP" altLang="en-US" sz="2000" dirty="0">
                <a:solidFill>
                  <a:srgbClr val="FF0000"/>
                </a:solidFill>
              </a:rPr>
              <a:t>は？</a:t>
            </a:r>
            <a:endParaRPr kumimoji="1" lang="ja-JP" altLang="en-US" sz="2000" dirty="0">
              <a:solidFill>
                <a:srgbClr val="FF0000"/>
              </a:solidFill>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33</a:t>
            </a:fld>
            <a:endParaRPr kumimoji="1" lang="ja-JP" altLang="en-US"/>
          </a:p>
        </p:txBody>
      </p:sp>
      <p:sp>
        <p:nvSpPr>
          <p:cNvPr id="4" name="テキスト ボックス 3"/>
          <p:cNvSpPr txBox="1"/>
          <p:nvPr/>
        </p:nvSpPr>
        <p:spPr>
          <a:xfrm>
            <a:off x="5890805" y="1108684"/>
            <a:ext cx="2646878" cy="461665"/>
          </a:xfrm>
          <a:prstGeom prst="rect">
            <a:avLst/>
          </a:prstGeom>
          <a:noFill/>
        </p:spPr>
        <p:txBody>
          <a:bodyPr wrap="none" rtlCol="0">
            <a:spAutoFit/>
          </a:bodyPr>
          <a:lstStyle/>
          <a:p>
            <a:r>
              <a:rPr kumimoji="1" lang="ja-JP" altLang="en-US" sz="2400" dirty="0">
                <a:solidFill>
                  <a:srgbClr val="0070C0"/>
                </a:solidFill>
              </a:rPr>
              <a:t>青文字箇所を追加</a:t>
            </a:r>
          </a:p>
        </p:txBody>
      </p:sp>
    </p:spTree>
    <p:extLst>
      <p:ext uri="{BB962C8B-B14F-4D97-AF65-F5344CB8AC3E}">
        <p14:creationId xmlns:p14="http://schemas.microsoft.com/office/powerpoint/2010/main" val="230620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34</a:t>
            </a:fld>
            <a:endParaRPr kumimoji="1" lang="ja-JP" altLang="en-US"/>
          </a:p>
        </p:txBody>
      </p:sp>
      <p:sp>
        <p:nvSpPr>
          <p:cNvPr id="5" name="テキスト ボックス 4"/>
          <p:cNvSpPr txBox="1"/>
          <p:nvPr/>
        </p:nvSpPr>
        <p:spPr>
          <a:xfrm>
            <a:off x="704731" y="2665927"/>
            <a:ext cx="10956846" cy="1200329"/>
          </a:xfrm>
          <a:prstGeom prst="rect">
            <a:avLst/>
          </a:prstGeom>
          <a:noFill/>
        </p:spPr>
        <p:txBody>
          <a:bodyPr wrap="none" rtlCol="0">
            <a:spAutoFit/>
          </a:bodyPr>
          <a:lstStyle/>
          <a:p>
            <a:r>
              <a:rPr kumimoji="1" lang="ja-JP" altLang="en-US" sz="2400" dirty="0"/>
              <a:t>なぜ、行列（内積）なんていう道具を使うのか？</a:t>
            </a:r>
            <a:endParaRPr kumimoji="1" lang="en-US" altLang="ja-JP" sz="2400" dirty="0"/>
          </a:p>
          <a:p>
            <a:endParaRPr lang="en-US" altLang="ja-JP" sz="2400" dirty="0"/>
          </a:p>
          <a:p>
            <a:r>
              <a:rPr kumimoji="1" lang="ja-JP" altLang="en-US" sz="2400" dirty="0"/>
              <a:t>それは、行列を使うとニューラルネットワークをシンプルに記述できるから。</a:t>
            </a:r>
          </a:p>
        </p:txBody>
      </p:sp>
    </p:spTree>
    <p:extLst>
      <p:ext uri="{BB962C8B-B14F-4D97-AF65-F5344CB8AC3E}">
        <p14:creationId xmlns:p14="http://schemas.microsoft.com/office/powerpoint/2010/main" val="26143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5"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9" y="5179138"/>
            <a:ext cx="222576"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35</a:t>
            </a:fld>
            <a:endParaRPr kumimoji="1" lang="ja-JP" altLang="en-US"/>
          </a:p>
        </p:txBody>
      </p:sp>
    </p:spTree>
    <p:extLst>
      <p:ext uri="{BB962C8B-B14F-4D97-AF65-F5344CB8AC3E}">
        <p14:creationId xmlns:p14="http://schemas.microsoft.com/office/powerpoint/2010/main" val="187804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p:cNvSpPr txBox="1"/>
          <p:nvPr/>
        </p:nvSpPr>
        <p:spPr>
          <a:xfrm>
            <a:off x="384340" y="3020450"/>
            <a:ext cx="11423320" cy="92333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ja-JP" altLang="en-US" sz="5400" dirty="0"/>
              <a:t>こいつを</a:t>
            </a:r>
            <a:r>
              <a:rPr kumimoji="1" lang="en-US" altLang="ja-JP" sz="5400" dirty="0"/>
              <a:t>Python</a:t>
            </a:r>
            <a:r>
              <a:rPr kumimoji="1" lang="ja-JP" altLang="en-US" sz="5400" dirty="0"/>
              <a:t>で実装してみよう！</a:t>
            </a: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36</a:t>
            </a:fld>
            <a:endParaRPr kumimoji="1" lang="ja-JP" altLang="en-US"/>
          </a:p>
        </p:txBody>
      </p:sp>
    </p:spTree>
    <p:extLst>
      <p:ext uri="{BB962C8B-B14F-4D97-AF65-F5344CB8AC3E}">
        <p14:creationId xmlns:p14="http://schemas.microsoft.com/office/powerpoint/2010/main" val="5822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テキスト ボックス 111"/>
          <p:cNvSpPr txBox="1"/>
          <p:nvPr/>
        </p:nvSpPr>
        <p:spPr>
          <a:xfrm>
            <a:off x="87840" y="3354250"/>
            <a:ext cx="7109639" cy="34470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([[0.1,0.2],[0.3,0.4],[0.5,0.6]])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([1.0,0.5])</a:t>
            </a:r>
          </a:p>
          <a:p>
            <a:r>
              <a:rPr lang="en-US" altLang="ja-JP" sz="2000" dirty="0">
                <a:latin typeface="Courier New" panose="02070309020205020404" pitchFamily="49" charset="0"/>
                <a:cs typeface="Courier New" panose="02070309020205020404" pitchFamily="49" charset="0"/>
              </a:rPr>
              <a:t>b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z = sig( np.dot(</a:t>
            </a:r>
            <a:r>
              <a:rPr lang="en-US" altLang="ja-JP" sz="2000" dirty="0" err="1">
                <a:latin typeface="Courier New" panose="02070309020205020404" pitchFamily="49" charset="0"/>
                <a:cs typeface="Courier New" panose="02070309020205020404" pitchFamily="49" charset="0"/>
              </a:rPr>
              <a:t>W,x</a:t>
            </a:r>
            <a:r>
              <a:rPr lang="en-US" altLang="ja-JP" sz="2000" dirty="0">
                <a:latin typeface="Courier New" panose="02070309020205020404" pitchFamily="49" charset="0"/>
                <a:cs typeface="Courier New" panose="02070309020205020404" pitchFamily="49" charset="0"/>
              </a:rPr>
              <a:t>) + b )</a:t>
            </a:r>
          </a:p>
          <a:p>
            <a:r>
              <a:rPr lang="en-US" altLang="ja-JP" sz="2000" dirty="0">
                <a:latin typeface="Courier New" panose="02070309020205020404" pitchFamily="49" charset="0"/>
                <a:cs typeface="Courier New" panose="02070309020205020404" pitchFamily="49" charset="0"/>
              </a:rPr>
              <a:t>print(z)</a:t>
            </a:r>
            <a:endParaRPr kumimoji="1" lang="ja-JP" altLang="en-US" sz="2000" dirty="0">
              <a:latin typeface="Courier New" panose="02070309020205020404" pitchFamily="49" charset="0"/>
              <a:cs typeface="Courier New" panose="02070309020205020404" pitchFamily="49" charset="0"/>
            </a:endParaRP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37</a:t>
            </a:fld>
            <a:endParaRPr kumimoji="1" lang="ja-JP" altLang="en-US"/>
          </a:p>
        </p:txBody>
      </p:sp>
    </p:spTree>
    <p:extLst>
      <p:ext uri="{BB962C8B-B14F-4D97-AF65-F5344CB8AC3E}">
        <p14:creationId xmlns:p14="http://schemas.microsoft.com/office/powerpoint/2010/main" val="106338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271009" y="514784"/>
            <a:ext cx="11616191" cy="3628281"/>
            <a:chOff x="869963" y="514784"/>
            <a:chExt cx="10399053" cy="3628281"/>
          </a:xfrm>
        </p:grpSpPr>
        <p:sp>
          <p:nvSpPr>
            <p:cNvPr id="4" name="楕円 3"/>
            <p:cNvSpPr/>
            <p:nvPr/>
          </p:nvSpPr>
          <p:spPr>
            <a:xfrm>
              <a:off x="869963"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869963"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493819"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493819"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145037"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145037"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3681891" y="514784"/>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3669224" y="183910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3639806" y="3163431"/>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cxnSpLocks/>
              <a:stCxn id="4" idx="6"/>
              <a:endCxn id="10" idx="2"/>
            </p:cNvCxnSpPr>
            <p:nvPr/>
          </p:nvCxnSpPr>
          <p:spPr>
            <a:xfrm flipV="1">
              <a:off x="2368950"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368950" y="1423380"/>
              <a:ext cx="1519796" cy="55919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368950" y="2675277"/>
              <a:ext cx="1519796"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368950" y="3180115"/>
              <a:ext cx="1270856"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368950" y="1423380"/>
              <a:ext cx="1490377" cy="1883515"/>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368950" y="1350954"/>
              <a:ext cx="1532463" cy="18291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180878"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168211" y="1769733"/>
              <a:ext cx="1545130" cy="55919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138792" y="1913197"/>
              <a:ext cx="2104521" cy="174005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180878" y="1004601"/>
              <a:ext cx="2062435" cy="168569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168211" y="2328925"/>
              <a:ext cx="1545130"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138792" y="3180115"/>
              <a:ext cx="1355027"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7992806" y="1423380"/>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7992806" y="1423380"/>
              <a:ext cx="1371752" cy="141038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7992806" y="3180115"/>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7992806" y="1769733"/>
              <a:ext cx="1371752" cy="141038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732279" y="1022549"/>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77" name="テキスト ボックス 76"/>
            <p:cNvSpPr txBox="1"/>
            <p:nvPr/>
          </p:nvSpPr>
          <p:spPr>
            <a:xfrm>
              <a:off x="2826333" y="1461200"/>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78" name="テキスト ボックス 77"/>
            <p:cNvSpPr txBox="1"/>
            <p:nvPr/>
          </p:nvSpPr>
          <p:spPr>
            <a:xfrm>
              <a:off x="2394541" y="1899851"/>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79" name="テキスト ボックス 78"/>
            <p:cNvSpPr txBox="1"/>
            <p:nvPr/>
          </p:nvSpPr>
          <p:spPr>
            <a:xfrm>
              <a:off x="2467219" y="2450263"/>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0" name="テキスト ボックス 79"/>
            <p:cNvSpPr txBox="1"/>
            <p:nvPr/>
          </p:nvSpPr>
          <p:spPr>
            <a:xfrm>
              <a:off x="2753655" y="2754804"/>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1" name="テキスト ボックス 80"/>
            <p:cNvSpPr txBox="1"/>
            <p:nvPr/>
          </p:nvSpPr>
          <p:spPr>
            <a:xfrm>
              <a:off x="2770756" y="3218600"/>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83" name="テキスト ボックス 82"/>
            <p:cNvSpPr txBox="1"/>
            <p:nvPr/>
          </p:nvSpPr>
          <p:spPr>
            <a:xfrm>
              <a:off x="5577642" y="1005032"/>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84" name="テキスト ボックス 83"/>
            <p:cNvSpPr txBox="1"/>
            <p:nvPr/>
          </p:nvSpPr>
          <p:spPr>
            <a:xfrm>
              <a:off x="5376759" y="1426578"/>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5" name="テキスト ボックス 84"/>
            <p:cNvSpPr txBox="1"/>
            <p:nvPr/>
          </p:nvSpPr>
          <p:spPr>
            <a:xfrm>
              <a:off x="5447894" y="1911872"/>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6" name="テキスト ボックス 85"/>
            <p:cNvSpPr txBox="1"/>
            <p:nvPr/>
          </p:nvSpPr>
          <p:spPr>
            <a:xfrm>
              <a:off x="5569280" y="2323569"/>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87" name="テキスト ボックス 86"/>
            <p:cNvSpPr txBox="1"/>
            <p:nvPr/>
          </p:nvSpPr>
          <p:spPr>
            <a:xfrm>
              <a:off x="5301197" y="3048324"/>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88" name="テキスト ボックス 87"/>
            <p:cNvSpPr txBox="1"/>
            <p:nvPr/>
          </p:nvSpPr>
          <p:spPr>
            <a:xfrm>
              <a:off x="5577642" y="3448814"/>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90" name="テキスト ボックス 89"/>
            <p:cNvSpPr txBox="1"/>
            <p:nvPr/>
          </p:nvSpPr>
          <p:spPr>
            <a:xfrm>
              <a:off x="8235001" y="1230046"/>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91" name="テキスト ボックス 90"/>
            <p:cNvSpPr txBox="1"/>
            <p:nvPr/>
          </p:nvSpPr>
          <p:spPr>
            <a:xfrm>
              <a:off x="7953398" y="1752756"/>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92" name="テキスト ボックス 91"/>
            <p:cNvSpPr txBox="1"/>
            <p:nvPr/>
          </p:nvSpPr>
          <p:spPr>
            <a:xfrm>
              <a:off x="8010942" y="2553008"/>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93" name="テキスト ボックス 92"/>
            <p:cNvSpPr txBox="1"/>
            <p:nvPr/>
          </p:nvSpPr>
          <p:spPr>
            <a:xfrm>
              <a:off x="8257352" y="3172503"/>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94" name="フリーフォーム: 図形 93"/>
            <p:cNvSpPr/>
            <p:nvPr/>
          </p:nvSpPr>
          <p:spPr>
            <a:xfrm>
              <a:off x="4638461" y="844421"/>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4682362" y="215138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4607714" y="3490116"/>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7483048" y="126084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7471528" y="3048324"/>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0644024" y="1421292"/>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0644024" y="3180115"/>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975866" y="4210306"/>
            <a:ext cx="320922" cy="400110"/>
          </a:xfrm>
          <a:prstGeom prst="rect">
            <a:avLst/>
          </a:prstGeom>
        </p:spPr>
        <p:txBody>
          <a:bodyPr wrap="none">
            <a:spAutoFit/>
          </a:bodyPr>
          <a:lstStyle/>
          <a:p>
            <a:r>
              <a:rPr lang="en-US" altLang="ja-JP" sz="2000" b="1" dirty="0"/>
              <a:t>x</a:t>
            </a:r>
            <a:endParaRPr lang="ja-JP" altLang="en-US" sz="2000" b="1" dirty="0"/>
          </a:p>
        </p:txBody>
      </p:sp>
      <p:sp>
        <p:nvSpPr>
          <p:cNvPr id="57" name="正方形/長方形 56"/>
          <p:cNvSpPr/>
          <p:nvPr/>
        </p:nvSpPr>
        <p:spPr>
          <a:xfrm>
            <a:off x="2275537" y="4210306"/>
            <a:ext cx="566181" cy="400110"/>
          </a:xfrm>
          <a:prstGeom prst="rect">
            <a:avLst/>
          </a:prstGeom>
        </p:spPr>
        <p:txBody>
          <a:bodyPr wrap="none">
            <a:spAutoFit/>
          </a:bodyPr>
          <a:lstStyle/>
          <a:p>
            <a:r>
              <a:rPr lang="en-US" altLang="ja-JP" sz="2000" b="1" dirty="0">
                <a:solidFill>
                  <a:srgbClr val="0070C0"/>
                </a:solidFill>
              </a:rPr>
              <a:t>W1</a:t>
            </a:r>
            <a:endParaRPr lang="ja-JP" altLang="en-US" sz="2000" b="1" dirty="0">
              <a:solidFill>
                <a:srgbClr val="0070C0"/>
              </a:solidFill>
            </a:endParaRPr>
          </a:p>
        </p:txBody>
      </p:sp>
      <p:sp>
        <p:nvSpPr>
          <p:cNvPr id="58" name="正方形/長方形 57"/>
          <p:cNvSpPr/>
          <p:nvPr/>
        </p:nvSpPr>
        <p:spPr>
          <a:xfrm>
            <a:off x="5478059" y="4210306"/>
            <a:ext cx="566181" cy="400110"/>
          </a:xfrm>
          <a:prstGeom prst="rect">
            <a:avLst/>
          </a:prstGeom>
        </p:spPr>
        <p:txBody>
          <a:bodyPr wrap="none">
            <a:spAutoFit/>
          </a:bodyPr>
          <a:lstStyle/>
          <a:p>
            <a:r>
              <a:rPr lang="en-US" altLang="ja-JP" sz="2000" b="1" dirty="0">
                <a:solidFill>
                  <a:srgbClr val="0070C0"/>
                </a:solidFill>
              </a:rPr>
              <a:t>W2</a:t>
            </a:r>
            <a:endParaRPr lang="ja-JP" altLang="en-US" sz="2000" b="1" dirty="0">
              <a:solidFill>
                <a:srgbClr val="0070C0"/>
              </a:solidFill>
            </a:endParaRPr>
          </a:p>
        </p:txBody>
      </p:sp>
      <p:sp>
        <p:nvSpPr>
          <p:cNvPr id="61" name="テキスト ボックス 60"/>
          <p:cNvSpPr txBox="1"/>
          <p:nvPr/>
        </p:nvSpPr>
        <p:spPr>
          <a:xfrm>
            <a:off x="132822" y="32703"/>
            <a:ext cx="3416320" cy="369332"/>
          </a:xfrm>
          <a:prstGeom prst="rect">
            <a:avLst/>
          </a:prstGeom>
          <a:noFill/>
        </p:spPr>
        <p:txBody>
          <a:bodyPr wrap="none" rtlCol="0">
            <a:spAutoFit/>
          </a:bodyPr>
          <a:lstStyle/>
          <a:p>
            <a:r>
              <a:rPr kumimoji="1" lang="ja-JP" altLang="en-US" u="sng" dirty="0"/>
              <a:t>先ほどのニューラルネットの例</a:t>
            </a:r>
          </a:p>
        </p:txBody>
      </p:sp>
      <p:sp>
        <p:nvSpPr>
          <p:cNvPr id="64" name="正方形/長方形 63"/>
          <p:cNvSpPr/>
          <p:nvPr/>
        </p:nvSpPr>
        <p:spPr>
          <a:xfrm>
            <a:off x="3825235" y="4210306"/>
            <a:ext cx="489236" cy="400110"/>
          </a:xfrm>
          <a:prstGeom prst="rect">
            <a:avLst/>
          </a:prstGeom>
        </p:spPr>
        <p:txBody>
          <a:bodyPr wrap="none">
            <a:spAutoFit/>
          </a:bodyPr>
          <a:lstStyle/>
          <a:p>
            <a:r>
              <a:rPr lang="en-US" altLang="ja-JP" sz="2000" b="1" dirty="0"/>
              <a:t>b1</a:t>
            </a:r>
            <a:endParaRPr lang="ja-JP" altLang="en-US" sz="2000" b="1" dirty="0"/>
          </a:p>
        </p:txBody>
      </p:sp>
      <p:sp>
        <p:nvSpPr>
          <p:cNvPr id="66" name="正方形/長方形 65"/>
          <p:cNvSpPr/>
          <p:nvPr/>
        </p:nvSpPr>
        <p:spPr>
          <a:xfrm>
            <a:off x="7090152" y="4210306"/>
            <a:ext cx="489236" cy="400110"/>
          </a:xfrm>
          <a:prstGeom prst="rect">
            <a:avLst/>
          </a:prstGeom>
        </p:spPr>
        <p:txBody>
          <a:bodyPr wrap="none">
            <a:spAutoFit/>
          </a:bodyPr>
          <a:lstStyle/>
          <a:p>
            <a:r>
              <a:rPr lang="en-US" altLang="ja-JP" sz="2000" b="1" dirty="0"/>
              <a:t>b2</a:t>
            </a:r>
            <a:endParaRPr lang="ja-JP" altLang="en-US" sz="2000" b="1" dirty="0"/>
          </a:p>
        </p:txBody>
      </p:sp>
      <p:sp>
        <p:nvSpPr>
          <p:cNvPr id="67" name="正方形/長方形 66"/>
          <p:cNvSpPr/>
          <p:nvPr/>
        </p:nvSpPr>
        <p:spPr>
          <a:xfrm>
            <a:off x="8711563" y="4210306"/>
            <a:ext cx="566181" cy="400110"/>
          </a:xfrm>
          <a:prstGeom prst="rect">
            <a:avLst/>
          </a:prstGeom>
        </p:spPr>
        <p:txBody>
          <a:bodyPr wrap="square">
            <a:spAutoFit/>
          </a:bodyPr>
          <a:lstStyle/>
          <a:p>
            <a:r>
              <a:rPr lang="en-US" altLang="ja-JP" sz="2000" b="1" dirty="0">
                <a:solidFill>
                  <a:srgbClr val="0070C0"/>
                </a:solidFill>
              </a:rPr>
              <a:t>W3</a:t>
            </a:r>
            <a:endParaRPr lang="ja-JP" altLang="en-US" sz="2000" b="1" dirty="0">
              <a:solidFill>
                <a:srgbClr val="0070C0"/>
              </a:solidFill>
            </a:endParaRPr>
          </a:p>
        </p:txBody>
      </p:sp>
      <p:sp>
        <p:nvSpPr>
          <p:cNvPr id="74" name="正方形/長方形 73"/>
          <p:cNvSpPr/>
          <p:nvPr/>
        </p:nvSpPr>
        <p:spPr>
          <a:xfrm>
            <a:off x="10202374" y="4208158"/>
            <a:ext cx="489236" cy="400110"/>
          </a:xfrm>
          <a:prstGeom prst="rect">
            <a:avLst/>
          </a:prstGeom>
        </p:spPr>
        <p:txBody>
          <a:bodyPr wrap="none">
            <a:spAutoFit/>
          </a:bodyPr>
          <a:lstStyle/>
          <a:p>
            <a:r>
              <a:rPr lang="en-US" altLang="ja-JP" sz="2000" b="1" dirty="0"/>
              <a:t>b3</a:t>
            </a:r>
            <a:endParaRPr lang="ja-JP" altLang="en-US" sz="2000" b="1" dirty="0"/>
          </a:p>
        </p:txBody>
      </p:sp>
      <p:sp>
        <p:nvSpPr>
          <p:cNvPr id="75" name="正方形/長方形 74"/>
          <p:cNvSpPr/>
          <p:nvPr/>
        </p:nvSpPr>
        <p:spPr>
          <a:xfrm>
            <a:off x="3613885" y="5698668"/>
            <a:ext cx="248016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89" name="正方形/長方形 88"/>
          <p:cNvSpPr/>
          <p:nvPr/>
        </p:nvSpPr>
        <p:spPr>
          <a:xfrm>
            <a:off x="6843868" y="5983298"/>
            <a:ext cx="2614818"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z2=sig(W2</a:t>
            </a:r>
            <a:r>
              <a:rPr lang="ja-JP" altLang="en-US" sz="2000" b="1" dirty="0"/>
              <a:t>・</a:t>
            </a:r>
            <a:r>
              <a:rPr lang="en-US" altLang="ja-JP" sz="2000" b="1" dirty="0"/>
              <a:t>z1+b2)</a:t>
            </a:r>
            <a:endParaRPr lang="ja-JP" altLang="en-US" sz="2000" b="1" dirty="0"/>
          </a:p>
        </p:txBody>
      </p:sp>
      <p:cxnSp>
        <p:nvCxnSpPr>
          <p:cNvPr id="21" name="直線コネクタ 20"/>
          <p:cNvCxnSpPr>
            <a:cxnSpLocks/>
          </p:cNvCxnSpPr>
          <p:nvPr/>
        </p:nvCxnSpPr>
        <p:spPr>
          <a:xfrm>
            <a:off x="4927464" y="5334260"/>
            <a:ext cx="0" cy="36785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p:cNvCxnSpPr>
          <p:nvPr/>
        </p:nvCxnSpPr>
        <p:spPr>
          <a:xfrm>
            <a:off x="8155094" y="5296359"/>
            <a:ext cx="0" cy="67406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10061446" y="6406154"/>
            <a:ext cx="2050561"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z3=W3</a:t>
            </a:r>
            <a:r>
              <a:rPr lang="ja-JP" altLang="en-US" sz="2000" b="1" dirty="0"/>
              <a:t>・</a:t>
            </a:r>
            <a:r>
              <a:rPr lang="en-US" altLang="ja-JP" sz="2000" b="1" dirty="0"/>
              <a:t>z2+b3</a:t>
            </a:r>
            <a:endParaRPr lang="ja-JP" altLang="en-US" sz="2000" b="1" dirty="0"/>
          </a:p>
        </p:txBody>
      </p:sp>
      <p:cxnSp>
        <p:nvCxnSpPr>
          <p:cNvPr id="101" name="直線コネクタ 100"/>
          <p:cNvCxnSpPr>
            <a:cxnSpLocks/>
          </p:cNvCxnSpPr>
          <p:nvPr/>
        </p:nvCxnSpPr>
        <p:spPr>
          <a:xfrm>
            <a:off x="11398122" y="5292409"/>
            <a:ext cx="7601" cy="111449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正方形/長方形 101"/>
          <p:cNvSpPr/>
          <p:nvPr/>
        </p:nvSpPr>
        <p:spPr>
          <a:xfrm>
            <a:off x="4714580" y="4208158"/>
            <a:ext cx="455574" cy="400110"/>
          </a:xfrm>
          <a:prstGeom prst="rect">
            <a:avLst/>
          </a:prstGeom>
        </p:spPr>
        <p:txBody>
          <a:bodyPr wrap="none">
            <a:spAutoFit/>
          </a:bodyPr>
          <a:lstStyle/>
          <a:p>
            <a:r>
              <a:rPr lang="en-US" altLang="ja-JP" sz="2000" b="1" dirty="0"/>
              <a:t>z1</a:t>
            </a:r>
            <a:endParaRPr lang="ja-JP" altLang="en-US" sz="2000" b="1" dirty="0"/>
          </a:p>
        </p:txBody>
      </p:sp>
      <p:sp>
        <p:nvSpPr>
          <p:cNvPr id="103" name="正方形/長方形 102"/>
          <p:cNvSpPr/>
          <p:nvPr/>
        </p:nvSpPr>
        <p:spPr>
          <a:xfrm>
            <a:off x="7891287" y="4206010"/>
            <a:ext cx="455574" cy="400110"/>
          </a:xfrm>
          <a:prstGeom prst="rect">
            <a:avLst/>
          </a:prstGeom>
        </p:spPr>
        <p:txBody>
          <a:bodyPr wrap="none">
            <a:spAutoFit/>
          </a:bodyPr>
          <a:lstStyle/>
          <a:p>
            <a:r>
              <a:rPr lang="en-US" altLang="ja-JP" sz="2000" b="1" dirty="0"/>
              <a:t>z2</a:t>
            </a:r>
            <a:endParaRPr lang="ja-JP" altLang="en-US" sz="2000" b="1" dirty="0"/>
          </a:p>
        </p:txBody>
      </p:sp>
      <p:sp>
        <p:nvSpPr>
          <p:cNvPr id="104" name="正方形/長方形 103"/>
          <p:cNvSpPr/>
          <p:nvPr/>
        </p:nvSpPr>
        <p:spPr>
          <a:xfrm>
            <a:off x="11170335" y="4203862"/>
            <a:ext cx="455574" cy="400110"/>
          </a:xfrm>
          <a:prstGeom prst="rect">
            <a:avLst/>
          </a:prstGeom>
        </p:spPr>
        <p:txBody>
          <a:bodyPr wrap="none">
            <a:spAutoFit/>
          </a:bodyPr>
          <a:lstStyle/>
          <a:p>
            <a:r>
              <a:rPr lang="en-US" altLang="ja-JP" sz="2000" b="1" dirty="0"/>
              <a:t>z3</a:t>
            </a:r>
            <a:endParaRPr lang="ja-JP" altLang="en-US" sz="2000" b="1" dirty="0"/>
          </a:p>
        </p:txBody>
      </p:sp>
      <p:sp>
        <p:nvSpPr>
          <p:cNvPr id="105" name="正方形/長方形 104"/>
          <p:cNvSpPr/>
          <p:nvPr/>
        </p:nvSpPr>
        <p:spPr>
          <a:xfrm>
            <a:off x="271009" y="6382755"/>
            <a:ext cx="2337499" cy="338554"/>
          </a:xfrm>
          <a:prstGeom prst="rect">
            <a:avLst/>
          </a:prstGeom>
        </p:spPr>
        <p:txBody>
          <a:bodyPr wrap="none">
            <a:spAutoFit/>
          </a:bodyPr>
          <a:lstStyle/>
          <a:p>
            <a:r>
              <a:rPr lang="en-US" altLang="ja-JP" sz="1600" dirty="0"/>
              <a:t>sig() …</a:t>
            </a:r>
            <a:r>
              <a:rPr lang="ja-JP" altLang="en-US" sz="1600" dirty="0"/>
              <a:t>シグモイド関数</a:t>
            </a:r>
          </a:p>
        </p:txBody>
      </p:sp>
      <mc:AlternateContent xmlns:mc="http://schemas.openxmlformats.org/markup-compatibility/2006" xmlns:a14="http://schemas.microsoft.com/office/drawing/2010/main">
        <mc:Choice Requires="a14">
          <p:sp>
            <p:nvSpPr>
              <p:cNvPr id="71" name="テキスト ボックス 70"/>
              <p:cNvSpPr txBox="1"/>
              <p:nvPr/>
            </p:nvSpPr>
            <p:spPr>
              <a:xfrm>
                <a:off x="5160223" y="4601624"/>
                <a:ext cx="1852880" cy="513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2000" i="1" smtClean="0">
                              <a:solidFill>
                                <a:srgbClr val="0070C0"/>
                              </a:solidFill>
                              <a:latin typeface="Cambria Math" panose="02040503050406030204" pitchFamily="18" charset="0"/>
                            </a:rPr>
                          </m:ctrlPr>
                        </m:dPr>
                        <m:e>
                          <m:m>
                            <m:mPr>
                              <m:plcHide m:val="on"/>
                              <m:mcs>
                                <m:mc>
                                  <m:mcPr>
                                    <m:count m:val="3"/>
                                    <m:mcJc m:val="center"/>
                                  </m:mcPr>
                                </m:mc>
                              </m:mcs>
                              <m:ctrlPr>
                                <a:rPr kumimoji="1" lang="ja-JP" altLang="en-US" sz="2000" i="1" smtClean="0">
                                  <a:solidFill>
                                    <a:srgbClr val="0070C0"/>
                                  </a:solidFill>
                                  <a:latin typeface="Cambria Math" panose="02040503050406030204" pitchFamily="18" charset="0"/>
                                </a:rPr>
                              </m:ctrlPr>
                            </m:mPr>
                            <m:mr>
                              <m:e>
                                <m:r>
                                  <a:rPr kumimoji="1" lang="en-US" altLang="ja-JP" sz="2000" b="0" i="1" smtClean="0">
                                    <a:solidFill>
                                      <a:srgbClr val="0070C0"/>
                                    </a:solidFill>
                                    <a:latin typeface="Cambria Math" panose="02040503050406030204" pitchFamily="18" charset="0"/>
                                  </a:rPr>
                                  <m:t>0.1</m:t>
                                </m:r>
                              </m:e>
                              <m:e>
                                <m:r>
                                  <a:rPr kumimoji="1" lang="en-US" altLang="ja-JP" sz="2000" b="0" i="1" smtClean="0">
                                    <a:solidFill>
                                      <a:srgbClr val="0070C0"/>
                                    </a:solidFill>
                                    <a:latin typeface="Cambria Math" panose="02040503050406030204" pitchFamily="18" charset="0"/>
                                  </a:rPr>
                                  <m:t>0.2</m:t>
                                </m:r>
                              </m:e>
                              <m:e>
                                <m:r>
                                  <a:rPr kumimoji="1" lang="en-US" altLang="ja-JP" sz="2000" b="0" i="1" smtClean="0">
                                    <a:solidFill>
                                      <a:srgbClr val="0070C0"/>
                                    </a:solidFill>
                                    <a:latin typeface="Cambria Math" panose="02040503050406030204" pitchFamily="18" charset="0"/>
                                  </a:rPr>
                                  <m:t>0.3</m:t>
                                </m:r>
                              </m:e>
                            </m:mr>
                            <m:mr>
                              <m:e>
                                <m:r>
                                  <a:rPr kumimoji="1" lang="en-US" altLang="ja-JP" sz="2000" b="0" i="1" smtClean="0">
                                    <a:solidFill>
                                      <a:srgbClr val="0070C0"/>
                                    </a:solidFill>
                                    <a:latin typeface="Cambria Math" panose="02040503050406030204" pitchFamily="18" charset="0"/>
                                  </a:rPr>
                                  <m:t>0.4</m:t>
                                </m:r>
                              </m:e>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5160223" y="4601624"/>
                <a:ext cx="1852880" cy="51321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900925" y="4601624"/>
                <a:ext cx="1319336" cy="813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b="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r>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900925" y="4601624"/>
                <a:ext cx="1319336" cy="813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385752" y="4601624"/>
                <a:ext cx="1258165" cy="513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
                        </m:e>
                      </m:d>
                    </m:oMath>
                  </m:oMathPara>
                </a14:m>
                <a:endParaRPr kumimoji="1" lang="ja-JP" altLang="en-US" sz="2000" dirty="0">
                  <a:solidFill>
                    <a:srgbClr val="0070C0"/>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385752" y="4601624"/>
                <a:ext cx="1258165" cy="51321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85772"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1.0</m:t>
                              </m:r>
                            </m:num>
                            <m:den>
                              <m:r>
                                <a:rPr kumimoji="1" lang="en-US" altLang="ja-JP" sz="2000" b="0" i="1" smtClean="0">
                                  <a:latin typeface="Cambria Math" panose="02040503050406030204" pitchFamily="18" charset="0"/>
                                </a:rPr>
                                <m:t>0.5</m:t>
                              </m:r>
                            </m:den>
                          </m:f>
                        </m:e>
                      </m:d>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85772" y="4601624"/>
                <a:ext cx="706283" cy="69153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3720107" y="4601624"/>
                <a:ext cx="706283" cy="770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0.2</m:t>
                                  </m:r>
                                </m:e>
                                <m:e>
                                  <m:r>
                                    <a:rPr kumimoji="1" lang="en-US" altLang="ja-JP" sz="2000" b="0" i="1" smtClean="0">
                                      <a:latin typeface="Cambria Math" panose="02040503050406030204" pitchFamily="18" charset="0"/>
                                    </a:rPr>
                                    <m:t>0.3</m:t>
                                  </m:r>
                                </m:e>
                              </m:eqArr>
                            </m:den>
                          </m:f>
                        </m:e>
                      </m:d>
                    </m:oMath>
                  </m:oMathPara>
                </a14:m>
                <a:endParaRPr kumimoji="1" lang="ja-JP" altLang="en-US" sz="20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3720107" y="4601624"/>
                <a:ext cx="706283" cy="77085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4696874" y="4601624"/>
                <a:ext cx="477054" cy="766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m:t>
                                  </m:r>
                                </m:e>
                                <m:e>
                                  <m:r>
                                    <a:rPr kumimoji="1" lang="en-US" altLang="ja-JP" sz="2000" b="0" i="1" smtClean="0">
                                      <a:latin typeface="Cambria Math" panose="02040503050406030204" pitchFamily="18" charset="0"/>
                                    </a:rPr>
                                    <m:t>?</m:t>
                                  </m:r>
                                </m:e>
                              </m:eqArr>
                            </m:den>
                          </m:f>
                        </m:e>
                      </m:d>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4696874" y="4601624"/>
                <a:ext cx="477054" cy="76674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889824"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889824" y="4601624"/>
                <a:ext cx="477054" cy="691536"/>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11179757"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11179757" y="4601624"/>
                <a:ext cx="477054" cy="69153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990600"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990600" y="4601624"/>
                <a:ext cx="706283" cy="69153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091943"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091943" y="4601624"/>
                <a:ext cx="706283" cy="691536"/>
              </a:xfrm>
              <a:prstGeom prst="rect">
                <a:avLst/>
              </a:prstGeom>
              <a:blipFill>
                <a:blip r:embed="rId11"/>
                <a:stretch>
                  <a:fillRect/>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38</a:t>
            </a:fld>
            <a:endParaRPr kumimoji="1" lang="ja-JP" altLang="en-US"/>
          </a:p>
        </p:txBody>
      </p:sp>
    </p:spTree>
    <p:extLst>
      <p:ext uri="{BB962C8B-B14F-4D97-AF65-F5344CB8AC3E}">
        <p14:creationId xmlns:p14="http://schemas.microsoft.com/office/powerpoint/2010/main" val="373346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79551" y="476518"/>
            <a:ext cx="7571303" cy="5940088"/>
          </a:xfrm>
          <a:prstGeom prst="rect">
            <a:avLst/>
          </a:prstGeom>
          <a:noFill/>
        </p:spPr>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r>
              <a:rPr lang="en-US" altLang="ja-JP" sz="2000" dirty="0">
                <a:latin typeface="Courier New" panose="02070309020205020404" pitchFamily="49" charset="0"/>
                <a:cs typeface="Courier New" panose="02070309020205020404" pitchFamily="49" charset="0"/>
              </a:rPr>
              <a:t>    </a:t>
            </a:r>
          </a:p>
          <a:p>
            <a:r>
              <a:rPr lang="en-US" altLang="ja-JP" sz="2000" dirty="0">
                <a:latin typeface="Courier New" panose="02070309020205020404" pitchFamily="49" charset="0"/>
                <a:cs typeface="Courier New" panose="02070309020205020404" pitchFamily="49" charset="0"/>
              </a:rPr>
              <a:t>W1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 [0.5,0.6]])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 0.5])</a:t>
            </a:r>
          </a:p>
          <a:p>
            <a:r>
              <a:rPr lang="en-US" altLang="ja-JP" sz="2000" dirty="0">
                <a:latin typeface="Courier New" panose="02070309020205020404" pitchFamily="49" charset="0"/>
                <a:cs typeface="Courier New" panose="02070309020205020404" pitchFamily="49" charset="0"/>
              </a:rPr>
              <a:t>b1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 0.3])</a:t>
            </a:r>
          </a:p>
          <a:p>
            <a:r>
              <a:rPr lang="en-US" altLang="ja-JP" sz="2000" dirty="0">
                <a:latin typeface="Courier New" panose="02070309020205020404" pitchFamily="49" charset="0"/>
                <a:cs typeface="Courier New" panose="02070309020205020404" pitchFamily="49" charset="0"/>
              </a:rPr>
              <a:t>z1 = sig( np.dot(W1, x) + b1 )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 [0.4,0.5,0.6]])</a:t>
            </a:r>
          </a:p>
          <a:p>
            <a:r>
              <a:rPr lang="en-US" altLang="ja-JP" sz="2000" dirty="0">
                <a:latin typeface="Courier New" panose="02070309020205020404" pitchFamily="49" charset="0"/>
                <a:cs typeface="Courier New" panose="02070309020205020404" pitchFamily="49" charset="0"/>
              </a:rPr>
              <a:t>b2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z2 = sig( np.dot(W2, z1) + b2 )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a:t>
            </a:r>
          </a:p>
          <a:p>
            <a:r>
              <a:rPr lang="en-US" altLang="ja-JP" sz="2000" dirty="0">
                <a:latin typeface="Courier New" panose="02070309020205020404" pitchFamily="49" charset="0"/>
                <a:cs typeface="Courier New" panose="02070309020205020404" pitchFamily="49" charset="0"/>
              </a:rPr>
              <a:t>b3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z3 = np.dot(W3, z2) + b3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print(z3)</a:t>
            </a:r>
          </a:p>
        </p:txBody>
      </p:sp>
      <p:sp>
        <p:nvSpPr>
          <p:cNvPr id="3" name="リボン: 上に曲がる 2"/>
          <p:cNvSpPr/>
          <p:nvPr/>
        </p:nvSpPr>
        <p:spPr>
          <a:xfrm>
            <a:off x="6529589" y="4649273"/>
            <a:ext cx="5512157" cy="2009103"/>
          </a:xfrm>
          <a:prstGeom prst="ribbon2">
            <a:avLst>
              <a:gd name="adj1" fmla="val 16667"/>
              <a:gd name="adj2" fmla="val 731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b="1" dirty="0"/>
              <a:t>コンピューターにニューラルネットワークの演算をさせる方法を手に入れた！</a:t>
            </a:r>
            <a:endParaRPr kumimoji="1" lang="ja-JP" altLang="en-US" sz="2400" b="1"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39</a:t>
            </a:fld>
            <a:endParaRPr kumimoji="1" lang="ja-JP" altLang="en-US"/>
          </a:p>
        </p:txBody>
      </p:sp>
      <p:sp>
        <p:nvSpPr>
          <p:cNvPr id="6" name="テキスト ボックス 5"/>
          <p:cNvSpPr txBox="1"/>
          <p:nvPr/>
        </p:nvSpPr>
        <p:spPr>
          <a:xfrm>
            <a:off x="8272766" y="241205"/>
            <a:ext cx="376898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two-layer-neuralnetwork.py</a:t>
            </a:r>
            <a:endParaRPr kumimoji="1" lang="ja-JP"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947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377E5908-2BB4-4871-AF54-E1B3F2CCC1D3}"/>
              </a:ext>
            </a:extLst>
          </p:cNvPr>
          <p:cNvSpPr>
            <a:spLocks noGrp="1"/>
          </p:cNvSpPr>
          <p:nvPr>
            <p:ph type="title"/>
          </p:nvPr>
        </p:nvSpPr>
        <p:spPr/>
        <p:txBody>
          <a:bodyPr>
            <a:normAutofit fontScale="90000"/>
          </a:bodyPr>
          <a:lstStyle/>
          <a:p>
            <a:r>
              <a:rPr kumimoji="1" lang="ja-JP" altLang="en-US" dirty="0"/>
              <a:t>今日にいたる経緯</a:t>
            </a:r>
            <a:br>
              <a:rPr kumimoji="1" lang="en-US" altLang="ja-JP" dirty="0"/>
            </a:br>
            <a:r>
              <a:rPr kumimoji="1" lang="ja-JP" altLang="en-US" dirty="0"/>
              <a:t>～</a:t>
            </a:r>
            <a:r>
              <a:rPr kumimoji="1" lang="ja-JP" altLang="en-US" sz="4000" dirty="0"/>
              <a:t>名古屋校 プログラミング勉強会 クラブ活動～</a:t>
            </a:r>
            <a:endParaRPr kumimoji="1" lang="ja-JP" altLang="en-US" dirty="0"/>
          </a:p>
        </p:txBody>
      </p:sp>
      <p:sp>
        <p:nvSpPr>
          <p:cNvPr id="4" name="スライド番号プレースホルダー 3">
            <a:extLst>
              <a:ext uri="{FF2B5EF4-FFF2-40B4-BE49-F238E27FC236}">
                <a16:creationId xmlns:a16="http://schemas.microsoft.com/office/drawing/2014/main" id="{3B0B2F16-81CC-4A73-BDAF-71EF38332CCF}"/>
              </a:ext>
            </a:extLst>
          </p:cNvPr>
          <p:cNvSpPr>
            <a:spLocks noGrp="1"/>
          </p:cNvSpPr>
          <p:nvPr>
            <p:ph type="sldNum" sz="quarter" idx="12"/>
          </p:nvPr>
        </p:nvSpPr>
        <p:spPr/>
        <p:txBody>
          <a:bodyPr/>
          <a:lstStyle/>
          <a:p>
            <a:fld id="{8AEBDCA3-918C-4541-BF84-4F93CF1796EA}"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7EE97951-A9D0-4E89-97AB-4B2E0A26FBC3}"/>
              </a:ext>
            </a:extLst>
          </p:cNvPr>
          <p:cNvPicPr>
            <a:picLocks noChangeAspect="1"/>
          </p:cNvPicPr>
          <p:nvPr/>
        </p:nvPicPr>
        <p:blipFill>
          <a:blip r:embed="rId2"/>
          <a:stretch>
            <a:fillRect/>
          </a:stretch>
        </p:blipFill>
        <p:spPr>
          <a:xfrm>
            <a:off x="199372" y="1739885"/>
            <a:ext cx="3744760" cy="21223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66B77E0-EE15-4A67-9ED4-A217079ACDEC}"/>
              </a:ext>
            </a:extLst>
          </p:cNvPr>
          <p:cNvPicPr>
            <a:picLocks noChangeAspect="1"/>
          </p:cNvPicPr>
          <p:nvPr/>
        </p:nvPicPr>
        <p:blipFill>
          <a:blip r:embed="rId3"/>
          <a:stretch>
            <a:fillRect/>
          </a:stretch>
        </p:blipFill>
        <p:spPr>
          <a:xfrm>
            <a:off x="4197975" y="1757617"/>
            <a:ext cx="3744760" cy="2091760"/>
          </a:xfrm>
          <a:prstGeom prst="rect">
            <a:avLst/>
          </a:prstGeom>
          <a:ln>
            <a:noFill/>
          </a:ln>
          <a:effectLst>
            <a:outerShdw blurRad="292100" dist="139700" dir="2700000" algn="tl" rotWithShape="0">
              <a:srgbClr val="333333">
                <a:alpha val="65000"/>
              </a:srgbClr>
            </a:outerShdw>
          </a:effectLst>
        </p:spPr>
      </p:pic>
      <p:pic>
        <p:nvPicPr>
          <p:cNvPr id="7" name="図 6">
            <a:hlinkClick r:id="rId4"/>
            <a:extLst>
              <a:ext uri="{FF2B5EF4-FFF2-40B4-BE49-F238E27FC236}">
                <a16:creationId xmlns:a16="http://schemas.microsoft.com/office/drawing/2014/main" id="{A5B73845-0FCB-4625-B2B1-63CA3E5CAB66}"/>
              </a:ext>
            </a:extLst>
          </p:cNvPr>
          <p:cNvPicPr>
            <a:picLocks noChangeAspect="1"/>
          </p:cNvPicPr>
          <p:nvPr/>
        </p:nvPicPr>
        <p:blipFill>
          <a:blip r:embed="rId5"/>
          <a:stretch>
            <a:fillRect/>
          </a:stretch>
        </p:blipFill>
        <p:spPr>
          <a:xfrm>
            <a:off x="8250769" y="1752764"/>
            <a:ext cx="3754964" cy="21121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305DB4CE-35C7-4295-A4AA-40AC64620A0D}"/>
              </a:ext>
            </a:extLst>
          </p:cNvPr>
          <p:cNvPicPr>
            <a:picLocks noChangeAspect="1"/>
          </p:cNvPicPr>
          <p:nvPr/>
        </p:nvPicPr>
        <p:blipFill>
          <a:blip r:embed="rId6"/>
          <a:stretch>
            <a:fillRect/>
          </a:stretch>
        </p:blipFill>
        <p:spPr>
          <a:xfrm>
            <a:off x="187552" y="4152788"/>
            <a:ext cx="3744760" cy="2081556"/>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ED9D064D-87DB-4892-8089-6413061A2CF5}"/>
              </a:ext>
            </a:extLst>
          </p:cNvPr>
          <p:cNvPicPr>
            <a:picLocks noChangeAspect="1"/>
          </p:cNvPicPr>
          <p:nvPr/>
        </p:nvPicPr>
        <p:blipFill>
          <a:blip r:embed="rId7"/>
          <a:stretch>
            <a:fillRect/>
          </a:stretch>
        </p:blipFill>
        <p:spPr>
          <a:xfrm>
            <a:off x="4210854" y="4152788"/>
            <a:ext cx="3744760" cy="2101964"/>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99F82717-3CAD-43FF-9B07-531776EDDD61}"/>
              </a:ext>
            </a:extLst>
          </p:cNvPr>
          <p:cNvPicPr>
            <a:picLocks noChangeAspect="1"/>
          </p:cNvPicPr>
          <p:nvPr/>
        </p:nvPicPr>
        <p:blipFill>
          <a:blip r:embed="rId8"/>
          <a:stretch>
            <a:fillRect/>
          </a:stretch>
        </p:blipFill>
        <p:spPr>
          <a:xfrm>
            <a:off x="8272793" y="4160317"/>
            <a:ext cx="3724352" cy="2081556"/>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3CE9B645-B44F-43F8-B611-3A91F297C5DA}"/>
              </a:ext>
            </a:extLst>
          </p:cNvPr>
          <p:cNvSpPr txBox="1"/>
          <p:nvPr/>
        </p:nvSpPr>
        <p:spPr>
          <a:xfrm>
            <a:off x="10714195" y="1494396"/>
            <a:ext cx="1415772" cy="276999"/>
          </a:xfrm>
          <a:prstGeom prst="rect">
            <a:avLst/>
          </a:prstGeom>
          <a:noFill/>
        </p:spPr>
        <p:txBody>
          <a:bodyPr wrap="none" rtlCol="0">
            <a:spAutoFit/>
          </a:bodyPr>
          <a:lstStyle/>
          <a:p>
            <a:r>
              <a:rPr kumimoji="1" lang="ja-JP" altLang="en-US" sz="1200" dirty="0"/>
              <a:t>メモ：リンクあり</a:t>
            </a:r>
          </a:p>
        </p:txBody>
      </p:sp>
    </p:spTree>
    <p:extLst>
      <p:ext uri="{BB962C8B-B14F-4D97-AF65-F5344CB8AC3E}">
        <p14:creationId xmlns:p14="http://schemas.microsoft.com/office/powerpoint/2010/main" val="26736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7986" y="159211"/>
            <a:ext cx="8419306" cy="6608637"/>
          </a:xfrm>
          <a:prstGeom prst="rect">
            <a:avLst/>
          </a:prstGeom>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40</a:t>
            </a:fld>
            <a:endParaRPr kumimoji="1" lang="ja-JP" altLang="en-US"/>
          </a:p>
        </p:txBody>
      </p:sp>
      <p:sp>
        <p:nvSpPr>
          <p:cNvPr id="3" name="テキスト ボックス 2"/>
          <p:cNvSpPr txBox="1"/>
          <p:nvPr/>
        </p:nvSpPr>
        <p:spPr>
          <a:xfrm>
            <a:off x="170042" y="180303"/>
            <a:ext cx="6750566" cy="584775"/>
          </a:xfrm>
          <a:prstGeom prst="rect">
            <a:avLst/>
          </a:prstGeom>
          <a:noFill/>
        </p:spPr>
        <p:txBody>
          <a:bodyPr wrap="none" rtlCol="0">
            <a:spAutoFit/>
          </a:bodyPr>
          <a:lstStyle/>
          <a:p>
            <a:r>
              <a:rPr lang="ja-JP" altLang="en-US" sz="3200" dirty="0"/>
              <a:t>だったらこいつも</a:t>
            </a:r>
            <a:r>
              <a:rPr lang="ja-JP" altLang="en-US" sz="3200" dirty="0" err="1"/>
              <a:t>いけるんじゃね</a:t>
            </a:r>
            <a:r>
              <a:rPr lang="ja-JP" altLang="en-US" sz="3200" dirty="0"/>
              <a:t>？</a:t>
            </a:r>
            <a:endParaRPr kumimoji="1" lang="ja-JP" altLang="en-US" sz="3200" dirty="0"/>
          </a:p>
        </p:txBody>
      </p:sp>
    </p:spTree>
    <p:extLst>
      <p:ext uri="{BB962C8B-B14F-4D97-AF65-F5344CB8AC3E}">
        <p14:creationId xmlns:p14="http://schemas.microsoft.com/office/powerpoint/2010/main" val="79850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41</a:t>
            </a:fld>
            <a:endParaRPr kumimoji="1" lang="ja-JP" altLang="en-US"/>
          </a:p>
        </p:txBody>
      </p:sp>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4107" y="498195"/>
            <a:ext cx="5775254" cy="4533218"/>
          </a:xfrm>
          <a:prstGeom prst="rect">
            <a:avLst/>
          </a:prstGeom>
        </p:spPr>
      </p:pic>
      <p:sp>
        <p:nvSpPr>
          <p:cNvPr id="4" name="テキスト ボックス 3"/>
          <p:cNvSpPr txBox="1"/>
          <p:nvPr/>
        </p:nvSpPr>
        <p:spPr>
          <a:xfrm>
            <a:off x="8136266" y="1426142"/>
            <a:ext cx="406322" cy="412783"/>
          </a:xfrm>
          <a:prstGeom prst="rect">
            <a:avLst/>
          </a:prstGeom>
          <a:noFill/>
        </p:spPr>
        <p:txBody>
          <a:bodyPr wrap="square" rtlCol="0">
            <a:spAutoFit/>
          </a:bodyPr>
          <a:lstStyle/>
          <a:p>
            <a:r>
              <a:rPr kumimoji="1" lang="en-US" altLang="ja-JP" sz="1600" dirty="0"/>
              <a:t>1</a:t>
            </a:r>
            <a:endParaRPr kumimoji="1" lang="ja-JP" altLang="en-US" sz="1600" dirty="0"/>
          </a:p>
        </p:txBody>
      </p:sp>
      <p:sp>
        <p:nvSpPr>
          <p:cNvPr id="5" name="テキスト ボックス 4"/>
          <p:cNvSpPr txBox="1"/>
          <p:nvPr/>
        </p:nvSpPr>
        <p:spPr>
          <a:xfrm>
            <a:off x="8136266" y="1115351"/>
            <a:ext cx="406322" cy="412783"/>
          </a:xfrm>
          <a:prstGeom prst="rect">
            <a:avLst/>
          </a:prstGeom>
          <a:noFill/>
        </p:spPr>
        <p:txBody>
          <a:bodyPr wrap="square" rtlCol="0">
            <a:spAutoFit/>
          </a:bodyPr>
          <a:lstStyle/>
          <a:p>
            <a:r>
              <a:rPr kumimoji="1" lang="en-US" altLang="ja-JP" sz="1600" dirty="0"/>
              <a:t>0</a:t>
            </a:r>
            <a:endParaRPr kumimoji="1" lang="ja-JP" altLang="en-US" sz="1600" dirty="0"/>
          </a:p>
        </p:txBody>
      </p:sp>
      <p:sp>
        <p:nvSpPr>
          <p:cNvPr id="6" name="テキスト ボックス 5"/>
          <p:cNvSpPr txBox="1"/>
          <p:nvPr/>
        </p:nvSpPr>
        <p:spPr>
          <a:xfrm>
            <a:off x="8136266" y="1736934"/>
            <a:ext cx="406322" cy="412783"/>
          </a:xfrm>
          <a:prstGeom prst="rect">
            <a:avLst/>
          </a:prstGeom>
          <a:noFill/>
        </p:spPr>
        <p:txBody>
          <a:bodyPr wrap="square" rtlCol="0">
            <a:spAutoFit/>
          </a:bodyPr>
          <a:lstStyle/>
          <a:p>
            <a:r>
              <a:rPr kumimoji="1" lang="en-US" altLang="ja-JP" sz="1600" dirty="0"/>
              <a:t>2</a:t>
            </a:r>
            <a:endParaRPr kumimoji="1" lang="ja-JP" altLang="en-US" sz="1600" dirty="0"/>
          </a:p>
        </p:txBody>
      </p:sp>
      <p:sp>
        <p:nvSpPr>
          <p:cNvPr id="7" name="テキスト ボックス 6"/>
          <p:cNvSpPr txBox="1"/>
          <p:nvPr/>
        </p:nvSpPr>
        <p:spPr>
          <a:xfrm>
            <a:off x="8136266" y="2047725"/>
            <a:ext cx="406322" cy="412783"/>
          </a:xfrm>
          <a:prstGeom prst="rect">
            <a:avLst/>
          </a:prstGeom>
          <a:noFill/>
        </p:spPr>
        <p:txBody>
          <a:bodyPr wrap="square" rtlCol="0">
            <a:spAutoFit/>
          </a:bodyPr>
          <a:lstStyle/>
          <a:p>
            <a:r>
              <a:rPr kumimoji="1" lang="en-US" altLang="ja-JP" sz="1600" dirty="0"/>
              <a:t>3</a:t>
            </a:r>
            <a:endParaRPr kumimoji="1" lang="ja-JP" altLang="en-US" sz="1600" dirty="0"/>
          </a:p>
        </p:txBody>
      </p:sp>
      <p:sp>
        <p:nvSpPr>
          <p:cNvPr id="8" name="テキスト ボックス 7"/>
          <p:cNvSpPr txBox="1"/>
          <p:nvPr/>
        </p:nvSpPr>
        <p:spPr>
          <a:xfrm>
            <a:off x="8136266" y="2669308"/>
            <a:ext cx="406322" cy="412783"/>
          </a:xfrm>
          <a:prstGeom prst="rect">
            <a:avLst/>
          </a:prstGeom>
          <a:noFill/>
        </p:spPr>
        <p:txBody>
          <a:bodyPr wrap="square" rtlCol="0">
            <a:spAutoFit/>
          </a:bodyPr>
          <a:lstStyle/>
          <a:p>
            <a:r>
              <a:rPr kumimoji="1" lang="en-US" altLang="ja-JP" sz="1600" dirty="0"/>
              <a:t>5</a:t>
            </a:r>
            <a:endParaRPr kumimoji="1" lang="ja-JP" altLang="en-US" sz="1600" dirty="0"/>
          </a:p>
        </p:txBody>
      </p:sp>
      <p:sp>
        <p:nvSpPr>
          <p:cNvPr id="9" name="テキスト ボックス 8"/>
          <p:cNvSpPr txBox="1"/>
          <p:nvPr/>
        </p:nvSpPr>
        <p:spPr>
          <a:xfrm>
            <a:off x="8136266" y="2358517"/>
            <a:ext cx="406322" cy="412783"/>
          </a:xfrm>
          <a:prstGeom prst="rect">
            <a:avLst/>
          </a:prstGeom>
          <a:noFill/>
        </p:spPr>
        <p:txBody>
          <a:bodyPr wrap="square" rtlCol="0">
            <a:spAutoFit/>
          </a:bodyPr>
          <a:lstStyle/>
          <a:p>
            <a:r>
              <a:rPr lang="en-US" altLang="ja-JP" sz="1600" dirty="0"/>
              <a:t>4</a:t>
            </a:r>
            <a:endParaRPr kumimoji="1" lang="ja-JP" altLang="en-US" sz="1600" dirty="0"/>
          </a:p>
        </p:txBody>
      </p:sp>
      <p:sp>
        <p:nvSpPr>
          <p:cNvPr id="10" name="テキスト ボックス 9"/>
          <p:cNvSpPr txBox="1"/>
          <p:nvPr/>
        </p:nvSpPr>
        <p:spPr>
          <a:xfrm>
            <a:off x="8136266" y="2980099"/>
            <a:ext cx="406322" cy="412783"/>
          </a:xfrm>
          <a:prstGeom prst="rect">
            <a:avLst/>
          </a:prstGeom>
          <a:noFill/>
        </p:spPr>
        <p:txBody>
          <a:bodyPr wrap="square" rtlCol="0">
            <a:spAutoFit/>
          </a:bodyPr>
          <a:lstStyle/>
          <a:p>
            <a:r>
              <a:rPr kumimoji="1" lang="en-US" altLang="ja-JP" sz="1600" dirty="0"/>
              <a:t>6</a:t>
            </a:r>
            <a:endParaRPr kumimoji="1" lang="ja-JP" altLang="en-US" sz="1600" dirty="0"/>
          </a:p>
        </p:txBody>
      </p:sp>
      <p:sp>
        <p:nvSpPr>
          <p:cNvPr id="11" name="テキスト ボックス 10"/>
          <p:cNvSpPr txBox="1"/>
          <p:nvPr/>
        </p:nvSpPr>
        <p:spPr>
          <a:xfrm>
            <a:off x="8136266" y="3290891"/>
            <a:ext cx="406322" cy="412783"/>
          </a:xfrm>
          <a:prstGeom prst="rect">
            <a:avLst/>
          </a:prstGeom>
          <a:noFill/>
        </p:spPr>
        <p:txBody>
          <a:bodyPr wrap="square" rtlCol="0">
            <a:spAutoFit/>
          </a:bodyPr>
          <a:lstStyle/>
          <a:p>
            <a:r>
              <a:rPr kumimoji="1" lang="en-US" altLang="ja-JP" sz="1600" dirty="0"/>
              <a:t>7</a:t>
            </a:r>
            <a:endParaRPr kumimoji="1" lang="ja-JP" altLang="en-US" sz="1600" dirty="0"/>
          </a:p>
        </p:txBody>
      </p:sp>
      <p:sp>
        <p:nvSpPr>
          <p:cNvPr id="12" name="テキスト ボックス 11"/>
          <p:cNvSpPr txBox="1"/>
          <p:nvPr/>
        </p:nvSpPr>
        <p:spPr>
          <a:xfrm>
            <a:off x="8136266" y="3912478"/>
            <a:ext cx="406322" cy="412783"/>
          </a:xfrm>
          <a:prstGeom prst="rect">
            <a:avLst/>
          </a:prstGeom>
          <a:noFill/>
        </p:spPr>
        <p:txBody>
          <a:bodyPr wrap="square" rtlCol="0">
            <a:spAutoFit/>
          </a:bodyPr>
          <a:lstStyle/>
          <a:p>
            <a:r>
              <a:rPr kumimoji="1" lang="en-US" altLang="ja-JP" sz="1600" dirty="0"/>
              <a:t>9</a:t>
            </a:r>
            <a:endParaRPr kumimoji="1" lang="ja-JP" altLang="en-US" sz="1600" dirty="0"/>
          </a:p>
        </p:txBody>
      </p:sp>
      <p:sp>
        <p:nvSpPr>
          <p:cNvPr id="13" name="テキスト ボックス 12"/>
          <p:cNvSpPr txBox="1"/>
          <p:nvPr/>
        </p:nvSpPr>
        <p:spPr>
          <a:xfrm>
            <a:off x="8136266" y="3601682"/>
            <a:ext cx="406322" cy="412783"/>
          </a:xfrm>
          <a:prstGeom prst="rect">
            <a:avLst/>
          </a:prstGeom>
          <a:noFill/>
        </p:spPr>
        <p:txBody>
          <a:bodyPr wrap="square" rtlCol="0">
            <a:spAutoFit/>
          </a:bodyPr>
          <a:lstStyle/>
          <a:p>
            <a:r>
              <a:rPr lang="en-US" altLang="ja-JP" sz="1600" dirty="0"/>
              <a:t>8</a:t>
            </a:r>
            <a:endParaRPr kumimoji="1" lang="ja-JP" altLang="en-US" sz="1600" dirty="0"/>
          </a:p>
        </p:txBody>
      </p:sp>
      <p:sp>
        <p:nvSpPr>
          <p:cNvPr id="14" name="テキスト ボックス 13"/>
          <p:cNvSpPr txBox="1"/>
          <p:nvPr/>
        </p:nvSpPr>
        <p:spPr>
          <a:xfrm>
            <a:off x="3563675" y="2519204"/>
            <a:ext cx="784132" cy="562887"/>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15" name="テキスト ボックス 14"/>
          <p:cNvSpPr txBox="1"/>
          <p:nvPr/>
        </p:nvSpPr>
        <p:spPr>
          <a:xfrm>
            <a:off x="5195162" y="2483360"/>
            <a:ext cx="784132" cy="562887"/>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16" name="テキスト ボックス 15"/>
          <p:cNvSpPr txBox="1"/>
          <p:nvPr/>
        </p:nvSpPr>
        <p:spPr>
          <a:xfrm>
            <a:off x="6826648" y="2483380"/>
            <a:ext cx="784132" cy="562887"/>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17" name="テキスト ボックス 16"/>
          <p:cNvSpPr txBox="1"/>
          <p:nvPr/>
        </p:nvSpPr>
        <p:spPr>
          <a:xfrm>
            <a:off x="2835666" y="5046445"/>
            <a:ext cx="424510" cy="562887"/>
          </a:xfrm>
          <a:prstGeom prst="rect">
            <a:avLst/>
          </a:prstGeom>
          <a:noFill/>
        </p:spPr>
        <p:txBody>
          <a:bodyPr wrap="square" rtlCol="0">
            <a:spAutoFit/>
          </a:bodyPr>
          <a:lstStyle/>
          <a:p>
            <a:r>
              <a:rPr kumimoji="1" lang="en-US" altLang="ja-JP" sz="2400" b="1" dirty="0"/>
              <a:t>x</a:t>
            </a:r>
            <a:endParaRPr kumimoji="1" lang="ja-JP" altLang="en-US" sz="2400" b="1" dirty="0"/>
          </a:p>
        </p:txBody>
      </p:sp>
      <p:sp>
        <p:nvSpPr>
          <p:cNvPr id="18" name="テキスト ボックス 17"/>
          <p:cNvSpPr txBox="1"/>
          <p:nvPr/>
        </p:nvSpPr>
        <p:spPr>
          <a:xfrm>
            <a:off x="4410618" y="1140204"/>
            <a:ext cx="670774" cy="562887"/>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19" name="テキスト ボックス 18"/>
          <p:cNvSpPr txBox="1"/>
          <p:nvPr/>
        </p:nvSpPr>
        <p:spPr>
          <a:xfrm>
            <a:off x="6051080" y="108867"/>
            <a:ext cx="670774" cy="562887"/>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20" name="テキスト ボックス 19"/>
          <p:cNvSpPr txBox="1"/>
          <p:nvPr/>
        </p:nvSpPr>
        <p:spPr>
          <a:xfrm>
            <a:off x="7705201" y="696164"/>
            <a:ext cx="670774" cy="562887"/>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21" name="正方形/長方形 20"/>
          <p:cNvSpPr/>
          <p:nvPr/>
        </p:nvSpPr>
        <p:spPr>
          <a:xfrm>
            <a:off x="3603252" y="5329807"/>
            <a:ext cx="253656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22" name="正方形/長方形 21"/>
          <p:cNvSpPr/>
          <p:nvPr/>
        </p:nvSpPr>
        <p:spPr>
          <a:xfrm>
            <a:off x="5236262" y="5815310"/>
            <a:ext cx="267427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z2=sig(W2</a:t>
            </a:r>
            <a:r>
              <a:rPr lang="ja-JP" altLang="en-US" sz="2000" b="1" dirty="0"/>
              <a:t>・</a:t>
            </a:r>
            <a:r>
              <a:rPr lang="en-US" altLang="ja-JP" sz="2000" b="1" dirty="0"/>
              <a:t>z1+b2)</a:t>
            </a:r>
            <a:endParaRPr lang="ja-JP" altLang="en-US" sz="2000" b="1" dirty="0"/>
          </a:p>
        </p:txBody>
      </p:sp>
      <p:sp>
        <p:nvSpPr>
          <p:cNvPr id="23" name="正方形/長方形 22"/>
          <p:cNvSpPr/>
          <p:nvPr/>
        </p:nvSpPr>
        <p:spPr>
          <a:xfrm>
            <a:off x="7974089" y="6316280"/>
            <a:ext cx="209719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z3=W3</a:t>
            </a:r>
            <a:r>
              <a:rPr lang="ja-JP" altLang="en-US" sz="2000" b="1" dirty="0"/>
              <a:t>・</a:t>
            </a:r>
            <a:r>
              <a:rPr lang="en-US" altLang="ja-JP" sz="2000" b="1" dirty="0"/>
              <a:t>z2+b3</a:t>
            </a:r>
            <a:endParaRPr lang="ja-JP" altLang="en-US" sz="2000" b="1" dirty="0"/>
          </a:p>
        </p:txBody>
      </p:sp>
      <p:sp>
        <p:nvSpPr>
          <p:cNvPr id="24" name="テキスト ボックス 23"/>
          <p:cNvSpPr txBox="1"/>
          <p:nvPr/>
        </p:nvSpPr>
        <p:spPr>
          <a:xfrm>
            <a:off x="4660164" y="3912478"/>
            <a:ext cx="670774" cy="562887"/>
          </a:xfrm>
          <a:prstGeom prst="rect">
            <a:avLst/>
          </a:prstGeom>
          <a:noFill/>
        </p:spPr>
        <p:txBody>
          <a:bodyPr wrap="square" rtlCol="0">
            <a:spAutoFit/>
          </a:bodyPr>
          <a:lstStyle/>
          <a:p>
            <a:r>
              <a:rPr kumimoji="1" lang="en-US" altLang="ja-JP" sz="2400" b="1" dirty="0"/>
              <a:t>z1</a:t>
            </a:r>
            <a:endParaRPr kumimoji="1" lang="ja-JP" altLang="en-US" sz="2400" b="1" dirty="0"/>
          </a:p>
        </p:txBody>
      </p:sp>
      <p:sp>
        <p:nvSpPr>
          <p:cNvPr id="25" name="テキスト ボックス 24"/>
          <p:cNvSpPr txBox="1"/>
          <p:nvPr/>
        </p:nvSpPr>
        <p:spPr>
          <a:xfrm>
            <a:off x="6359712" y="4811139"/>
            <a:ext cx="670774" cy="562887"/>
          </a:xfrm>
          <a:prstGeom prst="rect">
            <a:avLst/>
          </a:prstGeom>
          <a:noFill/>
        </p:spPr>
        <p:txBody>
          <a:bodyPr wrap="square" rtlCol="0">
            <a:spAutoFit/>
          </a:bodyPr>
          <a:lstStyle/>
          <a:p>
            <a:r>
              <a:rPr kumimoji="1" lang="en-US" altLang="ja-JP" sz="2400" b="1" dirty="0"/>
              <a:t>z2</a:t>
            </a:r>
            <a:endParaRPr kumimoji="1" lang="ja-JP" altLang="en-US" sz="2400" b="1" dirty="0"/>
          </a:p>
        </p:txBody>
      </p:sp>
      <p:sp>
        <p:nvSpPr>
          <p:cNvPr id="26" name="テキスト ボックス 25"/>
          <p:cNvSpPr txBox="1"/>
          <p:nvPr/>
        </p:nvSpPr>
        <p:spPr>
          <a:xfrm>
            <a:off x="7832284" y="4230217"/>
            <a:ext cx="670774" cy="562887"/>
          </a:xfrm>
          <a:prstGeom prst="rect">
            <a:avLst/>
          </a:prstGeom>
          <a:noFill/>
        </p:spPr>
        <p:txBody>
          <a:bodyPr wrap="square" rtlCol="0">
            <a:spAutoFit/>
          </a:bodyPr>
          <a:lstStyle/>
          <a:p>
            <a:r>
              <a:rPr kumimoji="1" lang="en-US" altLang="ja-JP" sz="2400" b="1" dirty="0"/>
              <a:t>z3</a:t>
            </a:r>
            <a:endParaRPr kumimoji="1" lang="ja-JP" altLang="en-US" sz="2400" b="1" dirty="0"/>
          </a:p>
        </p:txBody>
      </p:sp>
      <p:sp>
        <p:nvSpPr>
          <p:cNvPr id="27" name="テキスト ボックス 26"/>
          <p:cNvSpPr txBox="1"/>
          <p:nvPr/>
        </p:nvSpPr>
        <p:spPr>
          <a:xfrm>
            <a:off x="3360124" y="2909327"/>
            <a:ext cx="1143754" cy="450309"/>
          </a:xfrm>
          <a:prstGeom prst="rect">
            <a:avLst/>
          </a:prstGeom>
          <a:noFill/>
        </p:spPr>
        <p:txBody>
          <a:bodyPr wrap="none" rtlCol="0">
            <a:spAutoFit/>
          </a:bodyPr>
          <a:lstStyle/>
          <a:p>
            <a:r>
              <a:rPr kumimoji="1" lang="en-US" altLang="ja-JP" dirty="0"/>
              <a:t>50x784</a:t>
            </a:r>
            <a:endParaRPr kumimoji="1" lang="ja-JP" altLang="en-US" dirty="0"/>
          </a:p>
        </p:txBody>
      </p:sp>
      <p:sp>
        <p:nvSpPr>
          <p:cNvPr id="28" name="テキスト ボックス 27"/>
          <p:cNvSpPr txBox="1"/>
          <p:nvPr/>
        </p:nvSpPr>
        <p:spPr>
          <a:xfrm>
            <a:off x="5026416" y="2871212"/>
            <a:ext cx="1143754" cy="450309"/>
          </a:xfrm>
          <a:prstGeom prst="rect">
            <a:avLst/>
          </a:prstGeom>
          <a:noFill/>
        </p:spPr>
        <p:txBody>
          <a:bodyPr wrap="none" rtlCol="0">
            <a:spAutoFit/>
          </a:bodyPr>
          <a:lstStyle/>
          <a:p>
            <a:r>
              <a:rPr kumimoji="1" lang="en-US" altLang="ja-JP" dirty="0"/>
              <a:t>100x50</a:t>
            </a:r>
            <a:endParaRPr kumimoji="1" lang="ja-JP" altLang="en-US" dirty="0"/>
          </a:p>
        </p:txBody>
      </p:sp>
      <p:sp>
        <p:nvSpPr>
          <p:cNvPr id="29" name="テキスト ボックス 28"/>
          <p:cNvSpPr txBox="1"/>
          <p:nvPr/>
        </p:nvSpPr>
        <p:spPr>
          <a:xfrm>
            <a:off x="6628133" y="2876298"/>
            <a:ext cx="1143754" cy="450309"/>
          </a:xfrm>
          <a:prstGeom prst="rect">
            <a:avLst/>
          </a:prstGeom>
          <a:noFill/>
        </p:spPr>
        <p:txBody>
          <a:bodyPr wrap="none" rtlCol="0">
            <a:spAutoFit/>
          </a:bodyPr>
          <a:lstStyle/>
          <a:p>
            <a:r>
              <a:rPr kumimoji="1" lang="en-US" altLang="ja-JP" dirty="0"/>
              <a:t>10x100</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3384" y="1115351"/>
            <a:ext cx="1573777" cy="1297924"/>
          </a:xfrm>
          <a:prstGeom prst="rect">
            <a:avLst/>
          </a:prstGeom>
        </p:spPr>
      </p:pic>
      <p:cxnSp>
        <p:nvCxnSpPr>
          <p:cNvPr id="31" name="直線コネクタ 30"/>
          <p:cNvCxnSpPr>
            <a:cxnSpLocks/>
          </p:cNvCxnSpPr>
          <p:nvPr/>
        </p:nvCxnSpPr>
        <p:spPr>
          <a:xfrm>
            <a:off x="4888828" y="4316832"/>
            <a:ext cx="0" cy="1011056"/>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cxnSpLocks/>
          </p:cNvCxnSpPr>
          <p:nvPr/>
        </p:nvCxnSpPr>
        <p:spPr>
          <a:xfrm>
            <a:off x="6628133" y="5190186"/>
            <a:ext cx="0" cy="672503"/>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p:cNvCxnSpPr>
          <p:nvPr/>
        </p:nvCxnSpPr>
        <p:spPr>
          <a:xfrm>
            <a:off x="8142512" y="4655385"/>
            <a:ext cx="0" cy="1660895"/>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232946" y="331276"/>
            <a:ext cx="2954655" cy="646331"/>
          </a:xfrm>
          <a:prstGeom prst="rect">
            <a:avLst/>
          </a:prstGeom>
          <a:noFill/>
        </p:spPr>
        <p:txBody>
          <a:bodyPr wrap="none" rtlCol="0">
            <a:spAutoFit/>
          </a:bodyPr>
          <a:lstStyle/>
          <a:p>
            <a:r>
              <a:rPr kumimoji="1" lang="ja-JP" altLang="en-US" dirty="0"/>
              <a:t>ここの理解、</a:t>
            </a:r>
            <a:endParaRPr kumimoji="1" lang="en-US" altLang="ja-JP" dirty="0"/>
          </a:p>
          <a:p>
            <a:r>
              <a:rPr lang="ja-JP" altLang="en-US" dirty="0"/>
              <a:t>今日の踏ん張りどころです</a:t>
            </a:r>
            <a:endParaRPr kumimoji="1" lang="ja-JP" altLang="en-US" dirty="0"/>
          </a:p>
        </p:txBody>
      </p:sp>
    </p:spTree>
    <p:extLst>
      <p:ext uri="{BB962C8B-B14F-4D97-AF65-F5344CB8AC3E}">
        <p14:creationId xmlns:p14="http://schemas.microsoft.com/office/powerpoint/2010/main" val="66559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kumimoji="1" lang="ja-JP" altLang="en-US" dirty="0"/>
              <a:t>数字の手書き文字認識をさせてみる</a:t>
            </a:r>
          </a:p>
        </p:txBody>
      </p:sp>
      <p:sp>
        <p:nvSpPr>
          <p:cNvPr id="10" name="楕円 9"/>
          <p:cNvSpPr/>
          <p:nvPr/>
        </p:nvSpPr>
        <p:spPr>
          <a:xfrm>
            <a:off x="2086378"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数字の</a:t>
            </a:r>
            <a:endParaRPr kumimoji="1" lang="en-US" altLang="ja-JP" sz="2800" dirty="0"/>
          </a:p>
          <a:p>
            <a:pPr algn="ctr"/>
            <a:r>
              <a:rPr kumimoji="1" lang="ja-JP" altLang="en-US" sz="2800" dirty="0"/>
              <a:t>手書き文字認識</a:t>
            </a:r>
          </a:p>
        </p:txBody>
      </p:sp>
      <p:sp>
        <p:nvSpPr>
          <p:cNvPr id="11" name="楕円 10"/>
          <p:cNvSpPr/>
          <p:nvPr/>
        </p:nvSpPr>
        <p:spPr>
          <a:xfrm>
            <a:off x="6875173"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ディープラーニング</a:t>
            </a:r>
          </a:p>
        </p:txBody>
      </p:sp>
      <p:sp>
        <p:nvSpPr>
          <p:cNvPr id="13" name="矢印: 左右 12"/>
          <p:cNvSpPr/>
          <p:nvPr/>
        </p:nvSpPr>
        <p:spPr>
          <a:xfrm>
            <a:off x="5311463" y="3322749"/>
            <a:ext cx="1455312" cy="811369"/>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5563668" y="1975856"/>
            <a:ext cx="950901" cy="1862048"/>
          </a:xfrm>
          <a:prstGeom prst="rect">
            <a:avLst/>
          </a:prstGeom>
          <a:noFill/>
        </p:spPr>
        <p:txBody>
          <a:bodyPr wrap="none" rtlCol="0">
            <a:spAutoFit/>
          </a:bodyPr>
          <a:lstStyle/>
          <a:p>
            <a:r>
              <a:rPr kumimoji="1" lang="en-US" altLang="ja-JP" sz="11500" dirty="0"/>
              <a:t>?</a:t>
            </a:r>
            <a:endParaRPr kumimoji="1" lang="ja-JP" altLang="en-US" sz="11500" dirty="0"/>
          </a:p>
        </p:txBody>
      </p:sp>
      <p:sp>
        <p:nvSpPr>
          <p:cNvPr id="15" name="テキスト ボックス 14"/>
          <p:cNvSpPr txBox="1"/>
          <p:nvPr/>
        </p:nvSpPr>
        <p:spPr>
          <a:xfrm>
            <a:off x="4933302" y="4426777"/>
            <a:ext cx="2262158" cy="369332"/>
          </a:xfrm>
          <a:prstGeom prst="rect">
            <a:avLst/>
          </a:prstGeom>
          <a:noFill/>
        </p:spPr>
        <p:txBody>
          <a:bodyPr wrap="none" rtlCol="0">
            <a:spAutoFit/>
          </a:bodyPr>
          <a:lstStyle/>
          <a:p>
            <a:r>
              <a:rPr lang="ja-JP" altLang="en-US" dirty="0"/>
              <a:t>どう結びつけるの？</a:t>
            </a:r>
            <a:endParaRPr kumimoji="1" lang="ja-JP" altLang="en-US" dirty="0"/>
          </a:p>
        </p:txBody>
      </p:sp>
    </p:spTree>
    <p:extLst>
      <p:ext uri="{BB962C8B-B14F-4D97-AF65-F5344CB8AC3E}">
        <p14:creationId xmlns:p14="http://schemas.microsoft.com/office/powerpoint/2010/main" val="217735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ディープラーニングによって文字認識するとはどういうことか？</a:t>
            </a:r>
            <a:endParaRPr kumimoji="1" lang="ja-JP" altLang="en-US" dirty="0"/>
          </a:p>
        </p:txBody>
      </p:sp>
      <p:sp>
        <p:nvSpPr>
          <p:cNvPr id="82" name="正方形/長方形 81">
            <a:extLst>
              <a:ext uri="{FF2B5EF4-FFF2-40B4-BE49-F238E27FC236}">
                <a16:creationId xmlns:a16="http://schemas.microsoft.com/office/drawing/2014/main" id="{58EE0443-2D8E-4B3F-BA95-004CD8998249}"/>
              </a:ext>
            </a:extLst>
          </p:cNvPr>
          <p:cNvSpPr/>
          <p:nvPr/>
        </p:nvSpPr>
        <p:spPr>
          <a:xfrm>
            <a:off x="5755494" y="2861738"/>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400" dirty="0">
                <a:latin typeface="Mistral" panose="03090702030407020403" pitchFamily="66" charset="0"/>
              </a:rPr>
              <a:t>5</a:t>
            </a:r>
            <a:endParaRPr kumimoji="1" lang="ja-JP" altLang="en-US" sz="4400" dirty="0">
              <a:latin typeface="Mistral" panose="03090702030407020403" pitchFamily="66" charset="0"/>
            </a:endParaRPr>
          </a:p>
        </p:txBody>
      </p:sp>
      <p:sp>
        <p:nvSpPr>
          <p:cNvPr id="88" name="正方形/長方形 87">
            <a:extLst>
              <a:ext uri="{FF2B5EF4-FFF2-40B4-BE49-F238E27FC236}">
                <a16:creationId xmlns:a16="http://schemas.microsoft.com/office/drawing/2014/main" id="{0FF199FE-16A2-464F-8218-0D6AF0D7D539}"/>
              </a:ext>
            </a:extLst>
          </p:cNvPr>
          <p:cNvSpPr/>
          <p:nvPr/>
        </p:nvSpPr>
        <p:spPr>
          <a:xfrm>
            <a:off x="5901643" y="4005310"/>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sz="4400" dirty="0">
                <a:latin typeface="Mistral" panose="03090702030407020403" pitchFamily="66" charset="0"/>
              </a:rPr>
              <a:t>7</a:t>
            </a:r>
            <a:endParaRPr kumimoji="1" lang="ja-JP" altLang="en-US" sz="4400" dirty="0">
              <a:latin typeface="Mistral" panose="03090702030407020403" pitchFamily="66" charset="0"/>
            </a:endParaRPr>
          </a:p>
        </p:txBody>
      </p:sp>
      <p:sp>
        <p:nvSpPr>
          <p:cNvPr id="90" name="正方形/長方形 89">
            <a:extLst>
              <a:ext uri="{FF2B5EF4-FFF2-40B4-BE49-F238E27FC236}">
                <a16:creationId xmlns:a16="http://schemas.microsoft.com/office/drawing/2014/main" id="{061CE0C4-7684-440F-8E7A-52B4E7B941F1}"/>
              </a:ext>
            </a:extLst>
          </p:cNvPr>
          <p:cNvSpPr/>
          <p:nvPr/>
        </p:nvSpPr>
        <p:spPr>
          <a:xfrm>
            <a:off x="5828568" y="5148881"/>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400" dirty="0">
                <a:latin typeface="Mistral" panose="03090702030407020403" pitchFamily="66" charset="0"/>
              </a:rPr>
              <a:t>9</a:t>
            </a:r>
            <a:endParaRPr kumimoji="1" lang="ja-JP" altLang="en-US" sz="4400" dirty="0">
              <a:latin typeface="Mistral" panose="03090702030407020403" pitchFamily="66" charset="0"/>
            </a:endParaRPr>
          </a:p>
        </p:txBody>
      </p:sp>
      <p:cxnSp>
        <p:nvCxnSpPr>
          <p:cNvPr id="8" name="直線矢印コネクタ 7">
            <a:extLst>
              <a:ext uri="{FF2B5EF4-FFF2-40B4-BE49-F238E27FC236}">
                <a16:creationId xmlns:a16="http://schemas.microsoft.com/office/drawing/2014/main" id="{913F9137-AD00-4146-B026-58F70247D171}"/>
              </a:ext>
            </a:extLst>
          </p:cNvPr>
          <p:cNvCxnSpPr/>
          <p:nvPr/>
        </p:nvCxnSpPr>
        <p:spPr>
          <a:xfrm>
            <a:off x="6321844" y="3269968"/>
            <a:ext cx="1017546" cy="39983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7BB6234D-8AEA-4D2B-A762-EDE21CC4046F}"/>
              </a:ext>
            </a:extLst>
          </p:cNvPr>
          <p:cNvCxnSpPr>
            <a:cxnSpLocks/>
          </p:cNvCxnSpPr>
          <p:nvPr/>
        </p:nvCxnSpPr>
        <p:spPr>
          <a:xfrm flipV="1">
            <a:off x="6402083" y="4174095"/>
            <a:ext cx="937306" cy="6028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12D50C09-003C-4FDF-9BB3-21F82C4F9033}"/>
              </a:ext>
            </a:extLst>
          </p:cNvPr>
          <p:cNvCxnSpPr>
            <a:cxnSpLocks/>
          </p:cNvCxnSpPr>
          <p:nvPr/>
        </p:nvCxnSpPr>
        <p:spPr>
          <a:xfrm flipV="1">
            <a:off x="6321844" y="4568913"/>
            <a:ext cx="1017546" cy="79237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105961AF-7C5C-4BC6-B529-7E81E78AC4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5539" y="3276813"/>
            <a:ext cx="2018934" cy="1923300"/>
          </a:xfrm>
          <a:prstGeom prst="rect">
            <a:avLst/>
          </a:prstGeom>
        </p:spPr>
      </p:pic>
      <p:sp>
        <p:nvSpPr>
          <p:cNvPr id="15" name="吹き出し: 円形 14">
            <a:extLst>
              <a:ext uri="{FF2B5EF4-FFF2-40B4-BE49-F238E27FC236}">
                <a16:creationId xmlns:a16="http://schemas.microsoft.com/office/drawing/2014/main" id="{4C2C452F-DC23-40B0-BFB0-9E2A01E5EF2C}"/>
              </a:ext>
            </a:extLst>
          </p:cNvPr>
          <p:cNvSpPr/>
          <p:nvPr/>
        </p:nvSpPr>
        <p:spPr>
          <a:xfrm>
            <a:off x="10020618" y="2733293"/>
            <a:ext cx="1509593" cy="783356"/>
          </a:xfrm>
          <a:prstGeom prst="wedgeEllipseCallout">
            <a:avLst>
              <a:gd name="adj1" fmla="val -71644"/>
              <a:gd name="adj2" fmla="val 6354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これは「５」です</a:t>
            </a:r>
          </a:p>
        </p:txBody>
      </p:sp>
      <p:sp>
        <p:nvSpPr>
          <p:cNvPr id="98" name="吹き出し: 円形 97">
            <a:extLst>
              <a:ext uri="{FF2B5EF4-FFF2-40B4-BE49-F238E27FC236}">
                <a16:creationId xmlns:a16="http://schemas.microsoft.com/office/drawing/2014/main" id="{4C08A1D5-EFFF-4B0A-A7BF-0A557EC58C47}"/>
              </a:ext>
            </a:extLst>
          </p:cNvPr>
          <p:cNvSpPr/>
          <p:nvPr/>
        </p:nvSpPr>
        <p:spPr>
          <a:xfrm>
            <a:off x="10125338" y="3688262"/>
            <a:ext cx="1509593" cy="783356"/>
          </a:xfrm>
          <a:prstGeom prst="wedgeEllipseCallout">
            <a:avLst>
              <a:gd name="adj1" fmla="val -82455"/>
              <a:gd name="adj2" fmla="val 729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これは「７」です</a:t>
            </a:r>
          </a:p>
        </p:txBody>
      </p:sp>
      <p:sp>
        <p:nvSpPr>
          <p:cNvPr id="99" name="吹き出し: 円形 98">
            <a:extLst>
              <a:ext uri="{FF2B5EF4-FFF2-40B4-BE49-F238E27FC236}">
                <a16:creationId xmlns:a16="http://schemas.microsoft.com/office/drawing/2014/main" id="{3C9D4A78-14E5-438F-8384-CF118A074FD4}"/>
              </a:ext>
            </a:extLst>
          </p:cNvPr>
          <p:cNvSpPr/>
          <p:nvPr/>
        </p:nvSpPr>
        <p:spPr>
          <a:xfrm>
            <a:off x="10125338" y="4643230"/>
            <a:ext cx="1509593" cy="783356"/>
          </a:xfrm>
          <a:prstGeom prst="wedgeEllipseCallout">
            <a:avLst>
              <a:gd name="adj1" fmla="val -78671"/>
              <a:gd name="adj2" fmla="val -47916"/>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これは「９」です</a:t>
            </a:r>
          </a:p>
        </p:txBody>
      </p:sp>
      <p:pic>
        <p:nvPicPr>
          <p:cNvPr id="100" name="図 99">
            <a:extLst>
              <a:ext uri="{FF2B5EF4-FFF2-40B4-BE49-F238E27FC236}">
                <a16:creationId xmlns:a16="http://schemas.microsoft.com/office/drawing/2014/main" id="{C6CBD108-6DC9-4B66-A6AF-FD2E3AC9036D}"/>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2380449" y="3274358"/>
            <a:ext cx="2018934" cy="1923300"/>
          </a:xfrm>
          <a:prstGeom prst="rect">
            <a:avLst/>
          </a:prstGeom>
        </p:spPr>
      </p:pic>
      <p:pic>
        <p:nvPicPr>
          <p:cNvPr id="101" name="図 100">
            <a:extLst>
              <a:ext uri="{FF2B5EF4-FFF2-40B4-BE49-F238E27FC236}">
                <a16:creationId xmlns:a16="http://schemas.microsoft.com/office/drawing/2014/main" id="{957FA734-E499-439B-AF3F-D2692489A0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699" y="2319815"/>
            <a:ext cx="2305806" cy="2300143"/>
          </a:xfrm>
          <a:prstGeom prst="ellipse">
            <a:avLst/>
          </a:prstGeom>
          <a:ln>
            <a:noFill/>
          </a:ln>
          <a:effectLst>
            <a:softEdge rad="112500"/>
          </a:effectLst>
        </p:spPr>
      </p:pic>
      <p:sp>
        <p:nvSpPr>
          <p:cNvPr id="102" name="テキスト ボックス 101">
            <a:extLst>
              <a:ext uri="{FF2B5EF4-FFF2-40B4-BE49-F238E27FC236}">
                <a16:creationId xmlns:a16="http://schemas.microsoft.com/office/drawing/2014/main" id="{3D5AEF9E-D169-4A53-A626-60BE8C77352D}"/>
              </a:ext>
            </a:extLst>
          </p:cNvPr>
          <p:cNvSpPr txBox="1"/>
          <p:nvPr/>
        </p:nvSpPr>
        <p:spPr>
          <a:xfrm>
            <a:off x="361682" y="1968435"/>
            <a:ext cx="4801314" cy="461665"/>
          </a:xfrm>
          <a:prstGeom prst="rect">
            <a:avLst/>
          </a:prstGeom>
          <a:noFill/>
        </p:spPr>
        <p:txBody>
          <a:bodyPr wrap="none" rtlCol="0">
            <a:spAutoFit/>
          </a:bodyPr>
          <a:lstStyle/>
          <a:p>
            <a:r>
              <a:rPr kumimoji="1" lang="ja-JP" altLang="en-US" sz="2400" dirty="0"/>
              <a:t>訓練用データを使って学習させる</a:t>
            </a:r>
          </a:p>
        </p:txBody>
      </p:sp>
      <p:sp>
        <p:nvSpPr>
          <p:cNvPr id="103" name="テキスト ボックス 102">
            <a:extLst>
              <a:ext uri="{FF2B5EF4-FFF2-40B4-BE49-F238E27FC236}">
                <a16:creationId xmlns:a16="http://schemas.microsoft.com/office/drawing/2014/main" id="{55E93190-5A1E-4543-8136-441599D27E13}"/>
              </a:ext>
            </a:extLst>
          </p:cNvPr>
          <p:cNvSpPr txBox="1"/>
          <p:nvPr/>
        </p:nvSpPr>
        <p:spPr>
          <a:xfrm>
            <a:off x="6526016" y="1950519"/>
            <a:ext cx="4493538" cy="461665"/>
          </a:xfrm>
          <a:prstGeom prst="rect">
            <a:avLst/>
          </a:prstGeom>
          <a:noFill/>
        </p:spPr>
        <p:txBody>
          <a:bodyPr wrap="none" rtlCol="0">
            <a:spAutoFit/>
          </a:bodyPr>
          <a:lstStyle/>
          <a:p>
            <a:r>
              <a:rPr kumimoji="1" lang="ja-JP" altLang="en-US" sz="2400" dirty="0"/>
              <a:t>汎用データを使って判別させる</a:t>
            </a:r>
          </a:p>
        </p:txBody>
      </p:sp>
      <p:sp>
        <p:nvSpPr>
          <p:cNvPr id="17" name="正方形/長方形 16">
            <a:extLst>
              <a:ext uri="{FF2B5EF4-FFF2-40B4-BE49-F238E27FC236}">
                <a16:creationId xmlns:a16="http://schemas.microsoft.com/office/drawing/2014/main" id="{D6D98567-13D8-4088-8EC4-A33AE5FF1230}"/>
              </a:ext>
            </a:extLst>
          </p:cNvPr>
          <p:cNvSpPr/>
          <p:nvPr/>
        </p:nvSpPr>
        <p:spPr>
          <a:xfrm>
            <a:off x="6248769" y="2324654"/>
            <a:ext cx="2339102" cy="307777"/>
          </a:xfrm>
          <a:prstGeom prst="rect">
            <a:avLst/>
          </a:prstGeom>
        </p:spPr>
        <p:txBody>
          <a:bodyPr wrap="none">
            <a:spAutoFit/>
          </a:bodyPr>
          <a:lstStyle/>
          <a:p>
            <a:r>
              <a:rPr lang="ja-JP" altLang="en-US" sz="1400" dirty="0"/>
              <a:t>（訓練用データとは別の）</a:t>
            </a:r>
          </a:p>
        </p:txBody>
      </p:sp>
    </p:spTree>
    <p:extLst>
      <p:ext uri="{BB962C8B-B14F-4D97-AF65-F5344CB8AC3E}">
        <p14:creationId xmlns:p14="http://schemas.microsoft.com/office/powerpoint/2010/main" val="37873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ja-JP" altLang="en-US" dirty="0"/>
              <a:t>コンピューターにわかってもらうために、手書きの文字を数値</a:t>
            </a:r>
            <a:r>
              <a:rPr lang="ja-JP" altLang="en-US" dirty="0"/>
              <a:t>化する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44</a:t>
            </a:fld>
            <a:endParaRPr kumimoji="1" lang="ja-JP" altLang="en-US"/>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472" y="2102593"/>
            <a:ext cx="4329088" cy="4485579"/>
          </a:xfrm>
          <a:prstGeom prst="rect">
            <a:avLst/>
          </a:prstGeom>
        </p:spPr>
      </p:pic>
      <p:sp>
        <p:nvSpPr>
          <p:cNvPr id="7" name="テキスト ボックス 6"/>
          <p:cNvSpPr txBox="1"/>
          <p:nvPr/>
        </p:nvSpPr>
        <p:spPr>
          <a:xfrm>
            <a:off x="5994733" y="2125018"/>
            <a:ext cx="5699283" cy="3539430"/>
          </a:xfrm>
          <a:prstGeom prst="rect">
            <a:avLst/>
          </a:prstGeom>
          <a:noFill/>
        </p:spPr>
        <p:txBody>
          <a:bodyPr wrap="square" rtlCol="0">
            <a:spAutoFit/>
          </a:bodyPr>
          <a:lstStyle/>
          <a:p>
            <a:r>
              <a:rPr lang="en-US" altLang="ja-JP" sz="3200" dirty="0"/>
              <a:t>28x28=784</a:t>
            </a:r>
            <a:r>
              <a:rPr lang="ja-JP" altLang="en-US" sz="3200" dirty="0"/>
              <a:t>個の格子</a:t>
            </a:r>
            <a:r>
              <a:rPr lang="en-US" altLang="ja-JP" sz="3200" dirty="0"/>
              <a:t>(</a:t>
            </a:r>
            <a:r>
              <a:rPr lang="ja-JP" altLang="en-US" sz="3200" dirty="0"/>
              <a:t>ピクセル</a:t>
            </a:r>
            <a:r>
              <a:rPr lang="en-US" altLang="ja-JP" sz="3200" dirty="0"/>
              <a:t>)</a:t>
            </a:r>
            <a:r>
              <a:rPr lang="ja-JP" altLang="en-US" sz="3200" dirty="0"/>
              <a:t>ごとに、</a:t>
            </a:r>
            <a:r>
              <a:rPr kumimoji="1" lang="en-US" altLang="ja-JP" sz="3200" dirty="0"/>
              <a:t>0~255</a:t>
            </a:r>
            <a:r>
              <a:rPr lang="ja-JP" altLang="en-US" sz="3200" dirty="0"/>
              <a:t>の値で明るさを表現</a:t>
            </a:r>
            <a:endParaRPr lang="en-US" altLang="ja-JP" sz="3200" dirty="0"/>
          </a:p>
          <a:p>
            <a:endParaRPr lang="en-US" altLang="ja-JP" sz="3200" dirty="0"/>
          </a:p>
          <a:p>
            <a:endParaRPr lang="en-US" altLang="ja-JP" sz="3200" dirty="0"/>
          </a:p>
          <a:p>
            <a:r>
              <a:rPr lang="en-US" altLang="ja-JP" sz="3200" dirty="0"/>
              <a:t>784</a:t>
            </a:r>
            <a:r>
              <a:rPr lang="ja-JP" altLang="en-US" sz="3200" dirty="0"/>
              <a:t>個の数字の配列で、一つの手書き文字を表現できる</a:t>
            </a:r>
            <a:endParaRPr kumimoji="1" lang="en-US" altLang="ja-JP" sz="3200" dirty="0"/>
          </a:p>
        </p:txBody>
      </p:sp>
      <p:sp>
        <p:nvSpPr>
          <p:cNvPr id="8" name="矢印: 下 7"/>
          <p:cNvSpPr/>
          <p:nvPr/>
        </p:nvSpPr>
        <p:spPr>
          <a:xfrm>
            <a:off x="8076126" y="3778709"/>
            <a:ext cx="1068947" cy="66970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左中かっこ 8"/>
          <p:cNvSpPr/>
          <p:nvPr/>
        </p:nvSpPr>
        <p:spPr>
          <a:xfrm>
            <a:off x="669701" y="2102593"/>
            <a:ext cx="168499" cy="44855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p:cNvSpPr/>
          <p:nvPr/>
        </p:nvSpPr>
        <p:spPr>
          <a:xfrm rot="5400000">
            <a:off x="3090766" y="-326283"/>
            <a:ext cx="168499" cy="432908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2954442" y="1362699"/>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
        <p:nvSpPr>
          <p:cNvPr id="12" name="テキスト ボックス 11"/>
          <p:cNvSpPr txBox="1"/>
          <p:nvPr/>
        </p:nvSpPr>
        <p:spPr>
          <a:xfrm rot="16200000">
            <a:off x="234462" y="4148505"/>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Tree>
    <p:extLst>
      <p:ext uri="{BB962C8B-B14F-4D97-AF65-F5344CB8AC3E}">
        <p14:creationId xmlns:p14="http://schemas.microsoft.com/office/powerpoint/2010/main" val="212857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48D0A63-56FD-4F6E-9BFC-DA94829069F7}"/>
              </a:ext>
            </a:extLst>
          </p:cNvPr>
          <p:cNvGrpSpPr/>
          <p:nvPr/>
        </p:nvGrpSpPr>
        <p:grpSpPr>
          <a:xfrm>
            <a:off x="3481660" y="1164245"/>
            <a:ext cx="6705902" cy="5403980"/>
            <a:chOff x="4211629" y="1228640"/>
            <a:chExt cx="5010017" cy="4037344"/>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547957"/>
              <a:ext cx="4736713" cy="3718027"/>
            </a:xfrm>
            <a:prstGeom prst="rect">
              <a:avLst/>
            </a:prstGeom>
          </p:spPr>
        </p:pic>
        <p:sp>
          <p:nvSpPr>
            <p:cNvPr id="38" name="テキスト ボックス 37"/>
            <p:cNvSpPr txBox="1"/>
            <p:nvPr/>
          </p:nvSpPr>
          <p:spPr>
            <a:xfrm>
              <a:off x="8888391" y="230903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05413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56393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81884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32864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07374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58355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83845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34826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09335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205536"/>
              <a:ext cx="643125" cy="461665"/>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50" name="テキスト ボックス 49"/>
            <p:cNvSpPr txBox="1"/>
            <p:nvPr/>
          </p:nvSpPr>
          <p:spPr>
            <a:xfrm>
              <a:off x="6476174" y="3176137"/>
              <a:ext cx="643125" cy="461665"/>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51" name="テキスト ボックス 50"/>
            <p:cNvSpPr txBox="1"/>
            <p:nvPr/>
          </p:nvSpPr>
          <p:spPr>
            <a:xfrm>
              <a:off x="7814277" y="3176154"/>
              <a:ext cx="643125" cy="461665"/>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53" name="テキスト ボックス 52"/>
            <p:cNvSpPr txBox="1"/>
            <p:nvPr/>
          </p:nvSpPr>
          <p:spPr>
            <a:xfrm>
              <a:off x="5832712" y="2074516"/>
              <a:ext cx="550151" cy="461665"/>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54" name="テキスト ボックス 53"/>
            <p:cNvSpPr txBox="1"/>
            <p:nvPr/>
          </p:nvSpPr>
          <p:spPr>
            <a:xfrm>
              <a:off x="7178176" y="1228640"/>
              <a:ext cx="550151" cy="461665"/>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55" name="テキスト ボックス 54"/>
            <p:cNvSpPr txBox="1"/>
            <p:nvPr/>
          </p:nvSpPr>
          <p:spPr>
            <a:xfrm>
              <a:off x="8534843" y="1710326"/>
              <a:ext cx="550151" cy="461665"/>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63" name="テキスト ボックス 62"/>
            <p:cNvSpPr txBox="1"/>
            <p:nvPr/>
          </p:nvSpPr>
          <p:spPr>
            <a:xfrm>
              <a:off x="4971124" y="352550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49424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498415"/>
              <a:ext cx="938077" cy="369332"/>
            </a:xfrm>
            <a:prstGeom prst="rect">
              <a:avLst/>
            </a:prstGeom>
            <a:noFill/>
          </p:spPr>
          <p:txBody>
            <a:bodyPr wrap="none" rtlCol="0">
              <a:spAutoFit/>
            </a:bodyPr>
            <a:lstStyle/>
            <a:p>
              <a:r>
                <a:rPr kumimoji="1" lang="en-US" altLang="ja-JP" dirty="0"/>
                <a:t>10x100</a:t>
              </a:r>
              <a:endParaRPr kumimoji="1" lang="ja-JP" altLang="en-US" dirty="0"/>
            </a:p>
          </p:txBody>
        </p:sp>
      </p:grpSp>
      <p:sp>
        <p:nvSpPr>
          <p:cNvPr id="2" name="タイトル 1"/>
          <p:cNvSpPr>
            <a:spLocks noGrp="1"/>
          </p:cNvSpPr>
          <p:nvPr>
            <p:ph type="title"/>
          </p:nvPr>
        </p:nvSpPr>
        <p:spPr>
          <a:xfrm>
            <a:off x="838200" y="365125"/>
            <a:ext cx="10515600" cy="1325563"/>
          </a:xfrm>
        </p:spPr>
        <p:txBody>
          <a:bodyPr>
            <a:normAutofit/>
          </a:bodyPr>
          <a:lstStyle/>
          <a:p>
            <a:r>
              <a:rPr lang="ja-JP" altLang="en-US" sz="4000" dirty="0"/>
              <a:t>そして、先ほどのこれ↓にほうりこむ</a:t>
            </a:r>
            <a:endParaRPr kumimoji="1" lang="ja-JP" altLang="en-US" sz="4000" dirty="0"/>
          </a:p>
        </p:txBody>
      </p:sp>
      <p:sp>
        <p:nvSpPr>
          <p:cNvPr id="6" name="正方形/長方形 5">
            <a:extLst>
              <a:ext uri="{FF2B5EF4-FFF2-40B4-BE49-F238E27FC236}">
                <a16:creationId xmlns:a16="http://schemas.microsoft.com/office/drawing/2014/main" id="{7DC29DF7-6497-4CFE-ABCB-BAF26DADF330}"/>
              </a:ext>
            </a:extLst>
          </p:cNvPr>
          <p:cNvSpPr/>
          <p:nvPr/>
        </p:nvSpPr>
        <p:spPr>
          <a:xfrm>
            <a:off x="748428" y="1870471"/>
            <a:ext cx="2550323" cy="923330"/>
          </a:xfrm>
          <a:prstGeom prst="rect">
            <a:avLst/>
          </a:prstGeom>
        </p:spPr>
        <p:txBody>
          <a:bodyPr wrap="square">
            <a:spAutoFit/>
          </a:bodyPr>
          <a:lstStyle/>
          <a:p>
            <a:r>
              <a:rPr lang="ja-JP" altLang="en-US" dirty="0"/>
              <a:t>この</a:t>
            </a:r>
            <a:r>
              <a:rPr lang="en-US" altLang="ja-JP" dirty="0"/>
              <a:t>784</a:t>
            </a:r>
            <a:r>
              <a:rPr lang="ja-JP" altLang="en-US" dirty="0"/>
              <a:t>という数字は、</a:t>
            </a:r>
            <a:r>
              <a:rPr lang="en-US" altLang="ja-JP" dirty="0"/>
              <a:t>28x28=784</a:t>
            </a:r>
            <a:r>
              <a:rPr lang="ja-JP" altLang="en-US" dirty="0"/>
              <a:t>個の格子の数に対応しています</a:t>
            </a:r>
            <a:endParaRPr lang="en-US" altLang="ja-JP" dirty="0"/>
          </a:p>
        </p:txBody>
      </p:sp>
      <p:sp>
        <p:nvSpPr>
          <p:cNvPr id="7" name="楕円 6">
            <a:extLst>
              <a:ext uri="{FF2B5EF4-FFF2-40B4-BE49-F238E27FC236}">
                <a16:creationId xmlns:a16="http://schemas.microsoft.com/office/drawing/2014/main" id="{B5B9053A-69C9-4086-8F6B-79D5BD1F55A2}"/>
              </a:ext>
            </a:extLst>
          </p:cNvPr>
          <p:cNvSpPr/>
          <p:nvPr/>
        </p:nvSpPr>
        <p:spPr>
          <a:xfrm>
            <a:off x="3258354" y="2021983"/>
            <a:ext cx="1120462" cy="70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右 3">
            <a:extLst>
              <a:ext uri="{FF2B5EF4-FFF2-40B4-BE49-F238E27FC236}">
                <a16:creationId xmlns:a16="http://schemas.microsoft.com/office/drawing/2014/main" id="{2EF61421-9657-4FF6-B05D-DA33AD84C1DE}"/>
              </a:ext>
            </a:extLst>
          </p:cNvPr>
          <p:cNvSpPr/>
          <p:nvPr/>
        </p:nvSpPr>
        <p:spPr>
          <a:xfrm>
            <a:off x="2601433" y="2821425"/>
            <a:ext cx="1365160" cy="310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21EBB69C-1760-4CD4-8E7F-7DEEE9A3B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74" y="3268415"/>
            <a:ext cx="2139641" cy="2216986"/>
          </a:xfrm>
          <a:prstGeom prst="rect">
            <a:avLst/>
          </a:prstGeom>
        </p:spPr>
      </p:pic>
    </p:spTree>
    <p:extLst>
      <p:ext uri="{BB962C8B-B14F-4D97-AF65-F5344CB8AC3E}">
        <p14:creationId xmlns:p14="http://schemas.microsoft.com/office/powerpoint/2010/main" val="9562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676747"/>
            <a:ext cx="4736713" cy="3718027"/>
          </a:xfrm>
          <a:prstGeom prst="rect">
            <a:avLst/>
          </a:prstGeom>
        </p:spPr>
      </p:pic>
      <p:pic>
        <p:nvPicPr>
          <p:cNvPr id="36" name="図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86531" y="1633778"/>
            <a:ext cx="1553695" cy="3861335"/>
          </a:xfrm>
          <a:prstGeom prst="rect">
            <a:avLst/>
          </a:prstGeom>
        </p:spPr>
      </p:pic>
      <p:sp>
        <p:nvSpPr>
          <p:cNvPr id="38" name="テキスト ボックス 37"/>
          <p:cNvSpPr txBox="1"/>
          <p:nvPr/>
        </p:nvSpPr>
        <p:spPr>
          <a:xfrm>
            <a:off x="8888391" y="243782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18292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69272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94763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45743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20253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71234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96724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47705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22214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334326"/>
            <a:ext cx="643125" cy="461665"/>
          </a:xfrm>
          <a:prstGeom prst="rect">
            <a:avLst/>
          </a:prstGeom>
          <a:noFill/>
        </p:spPr>
        <p:txBody>
          <a:bodyPr wrap="square" rtlCol="0">
            <a:spAutoFit/>
          </a:bodyPr>
          <a:lstStyle/>
          <a:p>
            <a:r>
              <a:rPr kumimoji="1" lang="en-US" altLang="ja-JP" sz="2400" b="1" dirty="0">
                <a:solidFill>
                  <a:schemeClr val="accent2"/>
                </a:solidFill>
              </a:rPr>
              <a:t>W1</a:t>
            </a:r>
            <a:endParaRPr kumimoji="1" lang="ja-JP" altLang="en-US" sz="2400" b="1" dirty="0">
              <a:solidFill>
                <a:schemeClr val="accent2"/>
              </a:solidFill>
            </a:endParaRPr>
          </a:p>
        </p:txBody>
      </p:sp>
      <p:sp>
        <p:nvSpPr>
          <p:cNvPr id="50" name="テキスト ボックス 49"/>
          <p:cNvSpPr txBox="1"/>
          <p:nvPr/>
        </p:nvSpPr>
        <p:spPr>
          <a:xfrm>
            <a:off x="6476174" y="3304927"/>
            <a:ext cx="643125" cy="461665"/>
          </a:xfrm>
          <a:prstGeom prst="rect">
            <a:avLst/>
          </a:prstGeom>
          <a:noFill/>
        </p:spPr>
        <p:txBody>
          <a:bodyPr wrap="square" rtlCol="0">
            <a:spAutoFit/>
          </a:bodyPr>
          <a:lstStyle/>
          <a:p>
            <a:r>
              <a:rPr kumimoji="1" lang="en-US" altLang="ja-JP" sz="2400" b="1" dirty="0">
                <a:solidFill>
                  <a:schemeClr val="accent2"/>
                </a:solidFill>
              </a:rPr>
              <a:t>W2</a:t>
            </a:r>
            <a:endParaRPr kumimoji="1" lang="ja-JP" altLang="en-US" sz="2400" b="1" dirty="0">
              <a:solidFill>
                <a:schemeClr val="accent2"/>
              </a:solidFill>
            </a:endParaRPr>
          </a:p>
        </p:txBody>
      </p:sp>
      <p:sp>
        <p:nvSpPr>
          <p:cNvPr id="51" name="テキスト ボックス 50"/>
          <p:cNvSpPr txBox="1"/>
          <p:nvPr/>
        </p:nvSpPr>
        <p:spPr>
          <a:xfrm>
            <a:off x="7814277" y="3304944"/>
            <a:ext cx="643125" cy="461665"/>
          </a:xfrm>
          <a:prstGeom prst="rect">
            <a:avLst/>
          </a:prstGeom>
          <a:noFill/>
        </p:spPr>
        <p:txBody>
          <a:bodyPr wrap="square" rtlCol="0">
            <a:spAutoFit/>
          </a:bodyPr>
          <a:lstStyle/>
          <a:p>
            <a:r>
              <a:rPr kumimoji="1" lang="en-US" altLang="ja-JP" sz="2400" b="1" dirty="0">
                <a:solidFill>
                  <a:schemeClr val="accent2"/>
                </a:solidFill>
              </a:rPr>
              <a:t>W3</a:t>
            </a:r>
            <a:endParaRPr kumimoji="1" lang="ja-JP" altLang="en-US" sz="2400" b="1" dirty="0">
              <a:solidFill>
                <a:schemeClr val="accent2"/>
              </a:solidFill>
            </a:endParaRPr>
          </a:p>
        </p:txBody>
      </p:sp>
      <p:sp>
        <p:nvSpPr>
          <p:cNvPr id="53" name="テキスト ボックス 52"/>
          <p:cNvSpPr txBox="1"/>
          <p:nvPr/>
        </p:nvSpPr>
        <p:spPr>
          <a:xfrm>
            <a:off x="5832712" y="2203306"/>
            <a:ext cx="550151" cy="461665"/>
          </a:xfrm>
          <a:prstGeom prst="rect">
            <a:avLst/>
          </a:prstGeom>
          <a:noFill/>
        </p:spPr>
        <p:txBody>
          <a:bodyPr wrap="square" rtlCol="0">
            <a:spAutoFit/>
          </a:bodyPr>
          <a:lstStyle/>
          <a:p>
            <a:r>
              <a:rPr kumimoji="1" lang="en-US" altLang="ja-JP" sz="2400" b="1" dirty="0">
                <a:solidFill>
                  <a:schemeClr val="accent2"/>
                </a:solidFill>
              </a:rPr>
              <a:t>b1</a:t>
            </a:r>
            <a:endParaRPr kumimoji="1" lang="ja-JP" altLang="en-US" sz="2400" b="1" dirty="0">
              <a:solidFill>
                <a:schemeClr val="accent2"/>
              </a:solidFill>
            </a:endParaRPr>
          </a:p>
        </p:txBody>
      </p:sp>
      <p:sp>
        <p:nvSpPr>
          <p:cNvPr id="54" name="テキスト ボックス 53"/>
          <p:cNvSpPr txBox="1"/>
          <p:nvPr/>
        </p:nvSpPr>
        <p:spPr>
          <a:xfrm>
            <a:off x="7178176" y="1357430"/>
            <a:ext cx="550151" cy="461665"/>
          </a:xfrm>
          <a:prstGeom prst="rect">
            <a:avLst/>
          </a:prstGeom>
          <a:noFill/>
        </p:spPr>
        <p:txBody>
          <a:bodyPr wrap="square" rtlCol="0">
            <a:spAutoFit/>
          </a:bodyPr>
          <a:lstStyle/>
          <a:p>
            <a:r>
              <a:rPr kumimoji="1" lang="en-US" altLang="ja-JP" sz="2400" b="1" dirty="0">
                <a:solidFill>
                  <a:schemeClr val="accent2"/>
                </a:solidFill>
              </a:rPr>
              <a:t>b2</a:t>
            </a:r>
            <a:endParaRPr kumimoji="1" lang="ja-JP" altLang="en-US" sz="2400" b="1" dirty="0">
              <a:solidFill>
                <a:schemeClr val="accent2"/>
              </a:solidFill>
            </a:endParaRPr>
          </a:p>
        </p:txBody>
      </p:sp>
      <p:sp>
        <p:nvSpPr>
          <p:cNvPr id="55" name="テキスト ボックス 54"/>
          <p:cNvSpPr txBox="1"/>
          <p:nvPr/>
        </p:nvSpPr>
        <p:spPr>
          <a:xfrm>
            <a:off x="8534843" y="1839116"/>
            <a:ext cx="550151" cy="461665"/>
          </a:xfrm>
          <a:prstGeom prst="rect">
            <a:avLst/>
          </a:prstGeom>
          <a:noFill/>
        </p:spPr>
        <p:txBody>
          <a:bodyPr wrap="square" rtlCol="0">
            <a:spAutoFit/>
          </a:bodyPr>
          <a:lstStyle/>
          <a:p>
            <a:r>
              <a:rPr kumimoji="1" lang="en-US" altLang="ja-JP" sz="2400" b="1" dirty="0">
                <a:solidFill>
                  <a:schemeClr val="accent2"/>
                </a:solidFill>
              </a:rPr>
              <a:t>b3</a:t>
            </a:r>
            <a:endParaRPr kumimoji="1" lang="ja-JP" altLang="en-US" sz="2400" b="1" dirty="0">
              <a:solidFill>
                <a:schemeClr val="accent2"/>
              </a:solidFill>
            </a:endParaRPr>
          </a:p>
        </p:txBody>
      </p:sp>
      <p:sp>
        <p:nvSpPr>
          <p:cNvPr id="63" name="テキスト ボックス 62"/>
          <p:cNvSpPr txBox="1"/>
          <p:nvPr/>
        </p:nvSpPr>
        <p:spPr>
          <a:xfrm>
            <a:off x="4971124" y="365429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62303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627205"/>
            <a:ext cx="938077" cy="369332"/>
          </a:xfrm>
          <a:prstGeom prst="rect">
            <a:avLst/>
          </a:prstGeom>
          <a:noFill/>
        </p:spPr>
        <p:txBody>
          <a:bodyPr wrap="none" rtlCol="0">
            <a:spAutoFit/>
          </a:bodyPr>
          <a:lstStyle/>
          <a:p>
            <a:r>
              <a:rPr kumimoji="1" lang="en-US" altLang="ja-JP" dirty="0"/>
              <a:t>10x100</a:t>
            </a:r>
            <a:endParaRPr kumimoji="1" lang="ja-JP" altLang="en-US" dirty="0"/>
          </a:p>
        </p:txBody>
      </p:sp>
      <p:sp>
        <p:nvSpPr>
          <p:cNvPr id="2" name="タイトル 1"/>
          <p:cNvSpPr>
            <a:spLocks noGrp="1"/>
          </p:cNvSpPr>
          <p:nvPr>
            <p:ph type="title"/>
          </p:nvPr>
        </p:nvSpPr>
        <p:spPr>
          <a:xfrm>
            <a:off x="838200" y="365125"/>
            <a:ext cx="10515600" cy="1325563"/>
          </a:xfrm>
        </p:spPr>
        <p:txBody>
          <a:bodyPr>
            <a:normAutofit/>
          </a:bodyPr>
          <a:lstStyle/>
          <a:p>
            <a:r>
              <a:rPr lang="ja-JP" altLang="en-US" sz="3200" dirty="0"/>
              <a:t>結果を先に言っておきますと、ディープラーニングによる文字認識とは、こういうことができます</a:t>
            </a:r>
            <a:endParaRPr kumimoji="1" lang="ja-JP" altLang="en-US" sz="3200" dirty="0"/>
          </a:p>
        </p:txBody>
      </p:sp>
      <p:pic>
        <p:nvPicPr>
          <p:cNvPr id="32" name="図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625" y="2231516"/>
            <a:ext cx="2517481" cy="2608485"/>
          </a:xfrm>
          <a:prstGeom prst="rect">
            <a:avLst/>
          </a:prstGeom>
        </p:spPr>
      </p:pic>
      <p:sp>
        <p:nvSpPr>
          <p:cNvPr id="5" name="テキスト ボックス 4"/>
          <p:cNvSpPr txBox="1"/>
          <p:nvPr/>
        </p:nvSpPr>
        <p:spPr>
          <a:xfrm>
            <a:off x="1691098" y="5520212"/>
            <a:ext cx="10270760" cy="1200329"/>
          </a:xfrm>
          <a:prstGeom prst="rect">
            <a:avLst/>
          </a:prstGeom>
          <a:noFill/>
        </p:spPr>
        <p:txBody>
          <a:bodyPr wrap="none" rtlCol="0">
            <a:spAutoFit/>
          </a:bodyPr>
          <a:lstStyle/>
          <a:p>
            <a:r>
              <a:rPr lang="en-US" altLang="ja-JP" sz="2400" dirty="0"/>
              <a:t>W1, W2, W3, b1, b2, b3 (</a:t>
            </a:r>
            <a:r>
              <a:rPr lang="ja-JP" altLang="en-US" sz="2400" dirty="0"/>
              <a:t>全部で</a:t>
            </a:r>
            <a:r>
              <a:rPr lang="en-US" altLang="ja-JP" sz="2400" dirty="0"/>
              <a:t>45,350</a:t>
            </a:r>
            <a:r>
              <a:rPr lang="ja-JP" altLang="en-US" sz="2400" dirty="0"/>
              <a:t>個の数字</a:t>
            </a:r>
            <a:r>
              <a:rPr lang="en-US" altLang="ja-JP" sz="2400" dirty="0"/>
              <a:t>)</a:t>
            </a:r>
            <a:r>
              <a:rPr lang="ja-JP" altLang="en-US" sz="2400" dirty="0"/>
              <a:t>それぞれ</a:t>
            </a:r>
            <a:r>
              <a:rPr kumimoji="1" lang="ja-JP" altLang="en-US" sz="2400" dirty="0"/>
              <a:t>に</a:t>
            </a:r>
            <a:endParaRPr kumimoji="1" lang="en-US" altLang="ja-JP" sz="2400" dirty="0"/>
          </a:p>
          <a:p>
            <a:r>
              <a:rPr kumimoji="1" lang="ja-JP" altLang="en-US" sz="2400" b="1" dirty="0">
                <a:solidFill>
                  <a:schemeClr val="accent2"/>
                </a:solidFill>
              </a:rPr>
              <a:t>“絶妙な組み合わせの数字”</a:t>
            </a:r>
            <a:r>
              <a:rPr lang="ja-JP" altLang="en-US" sz="2400" b="1" dirty="0">
                <a:solidFill>
                  <a:schemeClr val="accent2"/>
                </a:solidFill>
              </a:rPr>
              <a:t> </a:t>
            </a:r>
            <a:r>
              <a:rPr kumimoji="1" lang="ja-JP" altLang="en-US" sz="2400" dirty="0"/>
              <a:t>を置いたら、これができてしまう！</a:t>
            </a:r>
            <a:endParaRPr kumimoji="1" lang="en-US" altLang="ja-JP" sz="2400" dirty="0"/>
          </a:p>
          <a:p>
            <a:r>
              <a:rPr lang="ja-JP" altLang="en-US" sz="2400" dirty="0"/>
              <a:t>これが、ディープな</a:t>
            </a:r>
            <a:r>
              <a:rPr lang="en-US" altLang="ja-JP" sz="2400" dirty="0"/>
              <a:t>(</a:t>
            </a:r>
            <a:r>
              <a:rPr lang="ja-JP" altLang="en-US" sz="2400" dirty="0"/>
              <a:t>多層構造の</a:t>
            </a:r>
            <a:r>
              <a:rPr lang="en-US" altLang="ja-JP" sz="2400" dirty="0"/>
              <a:t>)</a:t>
            </a:r>
            <a:r>
              <a:rPr lang="ja-JP" altLang="en-US" sz="2400" dirty="0"/>
              <a:t>ニューラルネットワークの不思議な力！</a:t>
            </a:r>
          </a:p>
        </p:txBody>
      </p:sp>
      <p:sp>
        <p:nvSpPr>
          <p:cNvPr id="62" name="テキスト ボックス 61"/>
          <p:cNvSpPr txBox="1"/>
          <p:nvPr/>
        </p:nvSpPr>
        <p:spPr>
          <a:xfrm>
            <a:off x="9147754" y="2442308"/>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-2.2</a:t>
            </a:r>
            <a:endParaRPr kumimoji="1" lang="ja-JP" altLang="en-US" sz="1600" dirty="0">
              <a:latin typeface="Courier New" panose="02070309020205020404" pitchFamily="49" charset="0"/>
              <a:cs typeface="Courier New" panose="02070309020205020404" pitchFamily="49" charset="0"/>
            </a:endParaRPr>
          </a:p>
        </p:txBody>
      </p:sp>
      <p:sp>
        <p:nvSpPr>
          <p:cNvPr id="66" name="テキスト ボックス 65"/>
          <p:cNvSpPr txBox="1"/>
          <p:nvPr/>
        </p:nvSpPr>
        <p:spPr>
          <a:xfrm>
            <a:off x="9147754" y="2187405"/>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4.9</a:t>
            </a:r>
            <a:endParaRPr kumimoji="1" lang="ja-JP" altLang="en-US" sz="1600" dirty="0">
              <a:latin typeface="Courier New" panose="02070309020205020404" pitchFamily="49" charset="0"/>
              <a:cs typeface="Courier New" panose="02070309020205020404" pitchFamily="49" charset="0"/>
            </a:endParaRPr>
          </a:p>
        </p:txBody>
      </p:sp>
      <p:sp>
        <p:nvSpPr>
          <p:cNvPr id="67" name="テキスト ボックス 66"/>
          <p:cNvSpPr txBox="1"/>
          <p:nvPr/>
        </p:nvSpPr>
        <p:spPr>
          <a:xfrm>
            <a:off x="9147754" y="2697211"/>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-1.3</a:t>
            </a:r>
            <a:endParaRPr kumimoji="1" lang="ja-JP" altLang="en-US" sz="1600" dirty="0">
              <a:latin typeface="Courier New" panose="02070309020205020404" pitchFamily="49" charset="0"/>
              <a:cs typeface="Courier New" panose="02070309020205020404" pitchFamily="49" charset="0"/>
            </a:endParaRPr>
          </a:p>
        </p:txBody>
      </p:sp>
      <p:sp>
        <p:nvSpPr>
          <p:cNvPr id="68" name="テキスト ボックス 67"/>
          <p:cNvSpPr txBox="1"/>
          <p:nvPr/>
        </p:nvSpPr>
        <p:spPr>
          <a:xfrm>
            <a:off x="9147754" y="2952114"/>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-1.1</a:t>
            </a:r>
            <a:endParaRPr kumimoji="1" lang="ja-JP" altLang="en-US" sz="1600" dirty="0">
              <a:latin typeface="Courier New" panose="02070309020205020404" pitchFamily="49" charset="0"/>
              <a:cs typeface="Courier New" panose="02070309020205020404" pitchFamily="49" charset="0"/>
            </a:endParaRPr>
          </a:p>
        </p:txBody>
      </p:sp>
      <p:sp>
        <p:nvSpPr>
          <p:cNvPr id="69" name="テキスト ボックス 68"/>
          <p:cNvSpPr txBox="1"/>
          <p:nvPr/>
        </p:nvSpPr>
        <p:spPr>
          <a:xfrm>
            <a:off x="9147754" y="3461920"/>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4.1</a:t>
            </a:r>
            <a:endParaRPr kumimoji="1" lang="ja-JP" altLang="en-US" sz="1600" dirty="0">
              <a:latin typeface="Courier New" panose="02070309020205020404" pitchFamily="49" charset="0"/>
              <a:cs typeface="Courier New" panose="02070309020205020404" pitchFamily="49" charset="0"/>
            </a:endParaRPr>
          </a:p>
        </p:txBody>
      </p:sp>
      <p:sp>
        <p:nvSpPr>
          <p:cNvPr id="70" name="テキスト ボックス 69"/>
          <p:cNvSpPr txBox="1"/>
          <p:nvPr/>
        </p:nvSpPr>
        <p:spPr>
          <a:xfrm>
            <a:off x="9147754" y="3207017"/>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2</a:t>
            </a:r>
            <a:r>
              <a:rPr kumimoji="1" lang="en-US" altLang="ja-JP" sz="1600" dirty="0">
                <a:latin typeface="Courier New" panose="02070309020205020404" pitchFamily="49" charset="0"/>
                <a:cs typeface="Courier New" panose="02070309020205020404" pitchFamily="49" charset="0"/>
              </a:rPr>
              <a:t>.7</a:t>
            </a:r>
            <a:endParaRPr kumimoji="1" lang="ja-JP" altLang="en-US" sz="1600" dirty="0">
              <a:latin typeface="Courier New" panose="02070309020205020404" pitchFamily="49" charset="0"/>
              <a:cs typeface="Courier New" panose="02070309020205020404" pitchFamily="49" charset="0"/>
            </a:endParaRPr>
          </a:p>
        </p:txBody>
      </p:sp>
      <p:sp>
        <p:nvSpPr>
          <p:cNvPr id="71" name="テキスト ボックス 70"/>
          <p:cNvSpPr txBox="1"/>
          <p:nvPr/>
        </p:nvSpPr>
        <p:spPr>
          <a:xfrm>
            <a:off x="9147754" y="3716823"/>
            <a:ext cx="298480" cy="338554"/>
          </a:xfrm>
          <a:prstGeom prst="rect">
            <a:avLst/>
          </a:prstGeom>
          <a:noFill/>
        </p:spPr>
        <p:txBody>
          <a:bodyPr wrap="none" rtlCol="0">
            <a:normAutofit/>
          </a:bodyPr>
          <a:lstStyle/>
          <a:p>
            <a:r>
              <a:rPr lang="en-US" altLang="ja-JP" sz="1600" b="1" dirty="0">
                <a:latin typeface="Courier New" panose="02070309020205020404" pitchFamily="49" charset="0"/>
                <a:cs typeface="Courier New" panose="02070309020205020404" pitchFamily="49" charset="0"/>
              </a:rPr>
              <a:t> 7.6</a:t>
            </a:r>
            <a:endParaRPr kumimoji="1" lang="ja-JP" altLang="en-US" sz="1600" b="1" dirty="0">
              <a:latin typeface="Courier New" panose="02070309020205020404" pitchFamily="49" charset="0"/>
              <a:cs typeface="Courier New" panose="02070309020205020404" pitchFamily="49" charset="0"/>
            </a:endParaRPr>
          </a:p>
        </p:txBody>
      </p:sp>
      <p:sp>
        <p:nvSpPr>
          <p:cNvPr id="72" name="テキスト ボックス 71"/>
          <p:cNvSpPr txBox="1"/>
          <p:nvPr/>
        </p:nvSpPr>
        <p:spPr>
          <a:xfrm>
            <a:off x="9147754" y="397172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-3.2</a:t>
            </a:r>
            <a:endParaRPr kumimoji="1" lang="ja-JP" altLang="en-US" sz="1600" dirty="0">
              <a:latin typeface="Courier New" panose="02070309020205020404" pitchFamily="49" charset="0"/>
              <a:cs typeface="Courier New" panose="02070309020205020404" pitchFamily="49" charset="0"/>
            </a:endParaRPr>
          </a:p>
        </p:txBody>
      </p:sp>
      <p:sp>
        <p:nvSpPr>
          <p:cNvPr id="73" name="テキスト ボックス 72"/>
          <p:cNvSpPr txBox="1"/>
          <p:nvPr/>
        </p:nvSpPr>
        <p:spPr>
          <a:xfrm>
            <a:off x="9147754" y="448153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3.1</a:t>
            </a:r>
            <a:endParaRPr kumimoji="1" lang="ja-JP" altLang="en-US" sz="1600" dirty="0">
              <a:latin typeface="Courier New" panose="02070309020205020404" pitchFamily="49" charset="0"/>
              <a:cs typeface="Courier New" panose="02070309020205020404" pitchFamily="49" charset="0"/>
            </a:endParaRPr>
          </a:p>
        </p:txBody>
      </p:sp>
      <p:sp>
        <p:nvSpPr>
          <p:cNvPr id="74" name="テキスト ボックス 73"/>
          <p:cNvSpPr txBox="1"/>
          <p:nvPr/>
        </p:nvSpPr>
        <p:spPr>
          <a:xfrm>
            <a:off x="9147754" y="4226629"/>
            <a:ext cx="298480" cy="338554"/>
          </a:xfrm>
          <a:prstGeom prst="rect">
            <a:avLst/>
          </a:prstGeom>
          <a:noFill/>
        </p:spPr>
        <p:txBody>
          <a:bodyPr wrap="none" rtlCol="0">
            <a:normAutofit/>
          </a:bodyPr>
          <a:lstStyle/>
          <a:p>
            <a:r>
              <a:rPr kumimoji="1" lang="en-US" altLang="ja-JP" sz="1600" dirty="0">
                <a:latin typeface="Courier New" panose="02070309020205020404" pitchFamily="49" charset="0"/>
                <a:cs typeface="Courier New" panose="02070309020205020404" pitchFamily="49" charset="0"/>
              </a:rPr>
              <a:t> 5.3</a:t>
            </a:r>
            <a:endParaRPr kumimoji="1" lang="ja-JP" altLang="en-US" sz="1600" dirty="0">
              <a:latin typeface="Courier New" panose="02070309020205020404" pitchFamily="49" charset="0"/>
              <a:cs typeface="Courier New" panose="02070309020205020404" pitchFamily="49" charset="0"/>
            </a:endParaRPr>
          </a:p>
        </p:txBody>
      </p:sp>
      <p:sp>
        <p:nvSpPr>
          <p:cNvPr id="11" name="テキスト ボックス 10"/>
          <p:cNvSpPr txBox="1"/>
          <p:nvPr/>
        </p:nvSpPr>
        <p:spPr>
          <a:xfrm>
            <a:off x="10065129" y="2817087"/>
            <a:ext cx="2116479" cy="2031325"/>
          </a:xfrm>
          <a:prstGeom prst="rect">
            <a:avLst/>
          </a:prstGeom>
          <a:noFill/>
        </p:spPr>
        <p:txBody>
          <a:bodyPr wrap="square" rtlCol="0">
            <a:spAutoFit/>
          </a:bodyPr>
          <a:lstStyle/>
          <a:p>
            <a:r>
              <a:rPr kumimoji="1" lang="ja-JP" altLang="en-US" b="1" dirty="0">
                <a:solidFill>
                  <a:srgbClr val="0070C0"/>
                </a:solidFill>
              </a:rPr>
              <a:t>入力に放り込んだ数字に対応した箇所が大きな数値として出力される。この例の場「</a:t>
            </a:r>
            <a:r>
              <a:rPr kumimoji="1" lang="en-US" altLang="ja-JP" b="1" dirty="0">
                <a:solidFill>
                  <a:srgbClr val="0070C0"/>
                </a:solidFill>
              </a:rPr>
              <a:t>6</a:t>
            </a:r>
            <a:r>
              <a:rPr kumimoji="1" lang="ja-JP" altLang="en-US" b="1" dirty="0">
                <a:solidFill>
                  <a:srgbClr val="0070C0"/>
                </a:solidFill>
              </a:rPr>
              <a:t>」のところが大きい数値になる。</a:t>
            </a:r>
            <a:endParaRPr kumimoji="1" lang="en-US" altLang="ja-JP" b="1" dirty="0">
              <a:solidFill>
                <a:srgbClr val="0070C0"/>
              </a:solidFill>
            </a:endParaRPr>
          </a:p>
        </p:txBody>
      </p:sp>
      <p:sp>
        <p:nvSpPr>
          <p:cNvPr id="12" name="テキスト ボックス 11"/>
          <p:cNvSpPr txBox="1"/>
          <p:nvPr/>
        </p:nvSpPr>
        <p:spPr>
          <a:xfrm>
            <a:off x="9802292" y="1653251"/>
            <a:ext cx="2159566" cy="307777"/>
          </a:xfrm>
          <a:prstGeom prst="rect">
            <a:avLst/>
          </a:prstGeom>
          <a:noFill/>
        </p:spPr>
        <p:txBody>
          <a:bodyPr wrap="square" rtlCol="0">
            <a:spAutoFit/>
          </a:bodyPr>
          <a:lstStyle/>
          <a:p>
            <a:r>
              <a:rPr kumimoji="1" lang="ja-JP" altLang="en-US" sz="1400" dirty="0"/>
              <a:t>これらの数字は適当な例</a:t>
            </a:r>
          </a:p>
        </p:txBody>
      </p:sp>
      <p:sp>
        <p:nvSpPr>
          <p:cNvPr id="13" name="フリーフォーム: 図形 12"/>
          <p:cNvSpPr/>
          <p:nvPr/>
        </p:nvSpPr>
        <p:spPr>
          <a:xfrm flipV="1">
            <a:off x="9529362" y="1807140"/>
            <a:ext cx="286972" cy="438625"/>
          </a:xfrm>
          <a:custGeom>
            <a:avLst/>
            <a:gdLst>
              <a:gd name="connsiteX0" fmla="*/ 286972 w 286972"/>
              <a:gd name="connsiteY0" fmla="*/ 347730 h 347730"/>
              <a:gd name="connsiteX1" fmla="*/ 29395 w 286972"/>
              <a:gd name="connsiteY1" fmla="*/ 244699 h 347730"/>
              <a:gd name="connsiteX2" fmla="*/ 16516 w 286972"/>
              <a:gd name="connsiteY2" fmla="*/ 0 h 347730"/>
            </a:gdLst>
            <a:ahLst/>
            <a:cxnLst>
              <a:cxn ang="0">
                <a:pos x="connsiteX0" y="connsiteY0"/>
              </a:cxn>
              <a:cxn ang="0">
                <a:pos x="connsiteX1" y="connsiteY1"/>
              </a:cxn>
              <a:cxn ang="0">
                <a:pos x="connsiteX2" y="connsiteY2"/>
              </a:cxn>
            </a:cxnLst>
            <a:rect l="l" t="t" r="r" b="b"/>
            <a:pathLst>
              <a:path w="286972" h="347730">
                <a:moveTo>
                  <a:pt x="286972" y="347730"/>
                </a:moveTo>
                <a:cubicBezTo>
                  <a:pt x="180721" y="325192"/>
                  <a:pt x="74471" y="302654"/>
                  <a:pt x="29395" y="244699"/>
                </a:cubicBezTo>
                <a:cubicBezTo>
                  <a:pt x="-15681" y="186744"/>
                  <a:pt x="417" y="93372"/>
                  <a:pt x="16516"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左矢印 3"/>
          <p:cNvSpPr/>
          <p:nvPr/>
        </p:nvSpPr>
        <p:spPr>
          <a:xfrm>
            <a:off x="9802292" y="3735436"/>
            <a:ext cx="262837" cy="2257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526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ja-JP" altLang="en-US" dirty="0"/>
              <a:t>ディープラーニングにおける学習とは</a:t>
            </a:r>
          </a:p>
        </p:txBody>
      </p:sp>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87791" y="4191042"/>
            <a:ext cx="2695546" cy="2115837"/>
          </a:xfrm>
          <a:prstGeom prst="rect">
            <a:avLst/>
          </a:prstGeom>
        </p:spPr>
      </p:pic>
      <p:pic>
        <p:nvPicPr>
          <p:cNvPr id="36" name="図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47525" y="4166590"/>
            <a:ext cx="884170" cy="2197390"/>
          </a:xfrm>
          <a:prstGeom prst="rect">
            <a:avLst/>
          </a:prstGeom>
        </p:spPr>
      </p:pic>
      <p:sp>
        <p:nvSpPr>
          <p:cNvPr id="38" name="テキスト ボックス 37"/>
          <p:cNvSpPr txBox="1"/>
          <p:nvPr/>
        </p:nvSpPr>
        <p:spPr>
          <a:xfrm>
            <a:off x="7949220" y="4624153"/>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39" name="テキスト ボックス 38"/>
          <p:cNvSpPr txBox="1"/>
          <p:nvPr/>
        </p:nvSpPr>
        <p:spPr>
          <a:xfrm>
            <a:off x="7949220" y="4479095"/>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40" name="テキスト ボックス 39"/>
          <p:cNvSpPr txBox="1"/>
          <p:nvPr/>
        </p:nvSpPr>
        <p:spPr>
          <a:xfrm>
            <a:off x="7949220" y="4769212"/>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41" name="テキスト ボックス 40"/>
          <p:cNvSpPr txBox="1"/>
          <p:nvPr/>
        </p:nvSpPr>
        <p:spPr>
          <a:xfrm>
            <a:off x="7949220" y="4914271"/>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42" name="テキスト ボックス 41"/>
          <p:cNvSpPr txBox="1"/>
          <p:nvPr/>
        </p:nvSpPr>
        <p:spPr>
          <a:xfrm>
            <a:off x="7949220" y="5204390"/>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43" name="テキスト ボックス 42"/>
          <p:cNvSpPr txBox="1"/>
          <p:nvPr/>
        </p:nvSpPr>
        <p:spPr>
          <a:xfrm>
            <a:off x="7949220" y="5059330"/>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44" name="テキスト ボックス 43"/>
          <p:cNvSpPr txBox="1"/>
          <p:nvPr/>
        </p:nvSpPr>
        <p:spPr>
          <a:xfrm>
            <a:off x="7949220" y="5349449"/>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45" name="テキスト ボックス 44"/>
          <p:cNvSpPr txBox="1"/>
          <p:nvPr/>
        </p:nvSpPr>
        <p:spPr>
          <a:xfrm>
            <a:off x="7949220" y="5494508"/>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46" name="テキスト ボックス 45"/>
          <p:cNvSpPr txBox="1"/>
          <p:nvPr/>
        </p:nvSpPr>
        <p:spPr>
          <a:xfrm>
            <a:off x="7949220" y="5784628"/>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47" name="テキスト ボックス 46"/>
          <p:cNvSpPr txBox="1"/>
          <p:nvPr/>
        </p:nvSpPr>
        <p:spPr>
          <a:xfrm>
            <a:off x="7949220" y="5639566"/>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49" name="テキスト ボックス 48"/>
          <p:cNvSpPr txBox="1"/>
          <p:nvPr/>
        </p:nvSpPr>
        <p:spPr>
          <a:xfrm>
            <a:off x="5763489" y="5082813"/>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50" name="テキスト ボックス 49"/>
          <p:cNvSpPr txBox="1"/>
          <p:nvPr/>
        </p:nvSpPr>
        <p:spPr>
          <a:xfrm>
            <a:off x="6524970" y="5066083"/>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51" name="テキスト ボックス 50"/>
          <p:cNvSpPr txBox="1"/>
          <p:nvPr/>
        </p:nvSpPr>
        <p:spPr>
          <a:xfrm>
            <a:off x="7286452" y="5066094"/>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52" name="テキスト ボックス 51"/>
          <p:cNvSpPr txBox="1"/>
          <p:nvPr/>
        </p:nvSpPr>
        <p:spPr>
          <a:xfrm>
            <a:off x="5475214" y="6313896"/>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53" name="テキスト ボックス 52"/>
          <p:cNvSpPr txBox="1"/>
          <p:nvPr/>
        </p:nvSpPr>
        <p:spPr>
          <a:xfrm>
            <a:off x="6145913" y="4464936"/>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54" name="テキスト ボックス 53"/>
          <p:cNvSpPr txBox="1"/>
          <p:nvPr/>
        </p:nvSpPr>
        <p:spPr>
          <a:xfrm>
            <a:off x="6911584" y="3983569"/>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55" name="テキスト ボックス 54"/>
          <p:cNvSpPr txBox="1"/>
          <p:nvPr/>
        </p:nvSpPr>
        <p:spPr>
          <a:xfrm>
            <a:off x="7722264" y="4244805"/>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59" name="テキスト ボックス 58"/>
          <p:cNvSpPr txBox="1"/>
          <p:nvPr/>
        </p:nvSpPr>
        <p:spPr>
          <a:xfrm>
            <a:off x="6326782" y="5784628"/>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60" name="テキスト ボックス 59"/>
          <p:cNvSpPr txBox="1"/>
          <p:nvPr/>
        </p:nvSpPr>
        <p:spPr>
          <a:xfrm>
            <a:off x="7120030" y="6204069"/>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61" name="テキスト ボックス 60"/>
          <p:cNvSpPr txBox="1"/>
          <p:nvPr/>
        </p:nvSpPr>
        <p:spPr>
          <a:xfrm>
            <a:off x="7807339" y="5932929"/>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63" name="テキスト ボックス 62"/>
          <p:cNvSpPr txBox="1"/>
          <p:nvPr/>
        </p:nvSpPr>
        <p:spPr>
          <a:xfrm>
            <a:off x="5629847" y="5316415"/>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64" name="テキスト ボックス 63"/>
          <p:cNvSpPr txBox="1"/>
          <p:nvPr/>
        </p:nvSpPr>
        <p:spPr>
          <a:xfrm>
            <a:off x="6407572" y="5298625"/>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65" name="テキスト ボックス 64"/>
          <p:cNvSpPr txBox="1"/>
          <p:nvPr/>
        </p:nvSpPr>
        <p:spPr>
          <a:xfrm>
            <a:off x="7206677" y="5300999"/>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8974" y="3429484"/>
            <a:ext cx="1585915" cy="1582020"/>
          </a:xfrm>
          <a:prstGeom prst="ellipse">
            <a:avLst/>
          </a:prstGeom>
          <a:ln>
            <a:noFill/>
          </a:ln>
          <a:effectLst>
            <a:softEdge rad="112500"/>
          </a:effectLst>
        </p:spPr>
      </p:pic>
      <p:sp>
        <p:nvSpPr>
          <p:cNvPr id="7" name="テキスト ボックス 6"/>
          <p:cNvSpPr txBox="1"/>
          <p:nvPr/>
        </p:nvSpPr>
        <p:spPr>
          <a:xfrm>
            <a:off x="875787" y="1465030"/>
            <a:ext cx="10177180" cy="1938992"/>
          </a:xfrm>
          <a:prstGeom prst="rect">
            <a:avLst/>
          </a:prstGeom>
          <a:noFill/>
        </p:spPr>
        <p:txBody>
          <a:bodyPr wrap="square" rtlCol="0">
            <a:spAutoFit/>
          </a:bodyPr>
          <a:lstStyle/>
          <a:p>
            <a:r>
              <a:rPr lang="ja-JP" altLang="en-US" sz="2400" dirty="0"/>
              <a:t>多層構造のニューラルネットワークに対して、大量の訓練用データを食わせながら、</a:t>
            </a:r>
            <a:r>
              <a:rPr lang="ja-JP" altLang="en-US" sz="2400" b="1" dirty="0">
                <a:solidFill>
                  <a:schemeClr val="accent2"/>
                </a:solidFill>
              </a:rPr>
              <a:t>パラメータ</a:t>
            </a:r>
            <a:r>
              <a:rPr lang="en-US" altLang="ja-JP" sz="2400" b="1" dirty="0">
                <a:solidFill>
                  <a:schemeClr val="accent2"/>
                </a:solidFill>
              </a:rPr>
              <a:t>(W1, W2, W3, b1, b2, b3)</a:t>
            </a:r>
            <a:r>
              <a:rPr lang="ja-JP" altLang="en-US" sz="2400" b="1" dirty="0">
                <a:solidFill>
                  <a:schemeClr val="accent2"/>
                </a:solidFill>
              </a:rPr>
              <a:t>の絶妙な組み合わせを探し出す</a:t>
            </a:r>
            <a:r>
              <a:rPr lang="ja-JP" altLang="en-US" sz="2400" dirty="0"/>
              <a:t>こと。</a:t>
            </a:r>
            <a:endParaRPr lang="en-US" altLang="ja-JP" sz="2400" dirty="0"/>
          </a:p>
          <a:p>
            <a:r>
              <a:rPr lang="ja-JP" altLang="en-US" sz="2400" dirty="0"/>
              <a:t>その絶妙なパラメータとは、訓練用データとは別の汎用的なデータを入力したときに、なるべく高い精度で正解を判別できるもの。</a:t>
            </a:r>
          </a:p>
        </p:txBody>
      </p:sp>
      <p:sp>
        <p:nvSpPr>
          <p:cNvPr id="8" name="矢印: 右 7"/>
          <p:cNvSpPr/>
          <p:nvPr/>
        </p:nvSpPr>
        <p:spPr>
          <a:xfrm rot="1747858">
            <a:off x="3702399" y="4476537"/>
            <a:ext cx="930321" cy="6216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2" name="スライド番号プレースホルダー 11"/>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47</a:t>
            </a:fld>
            <a:endParaRPr kumimoji="1" lang="ja-JP" altLang="en-US"/>
          </a:p>
        </p:txBody>
      </p:sp>
      <p:sp>
        <p:nvSpPr>
          <p:cNvPr id="15" name="テキスト ボックス 14"/>
          <p:cNvSpPr txBox="1"/>
          <p:nvPr/>
        </p:nvSpPr>
        <p:spPr>
          <a:xfrm>
            <a:off x="807642" y="4008832"/>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pic>
        <p:nvPicPr>
          <p:cNvPr id="67" name="図 66"/>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21627" y="5328383"/>
            <a:ext cx="1585915" cy="1582020"/>
          </a:xfrm>
          <a:prstGeom prst="ellipse">
            <a:avLst/>
          </a:prstGeom>
          <a:ln>
            <a:noFill/>
          </a:ln>
          <a:effectLst>
            <a:softEdge rad="112500"/>
          </a:effectLst>
        </p:spPr>
      </p:pic>
      <p:sp>
        <p:nvSpPr>
          <p:cNvPr id="68" name="テキスト ボックス 67"/>
          <p:cNvSpPr txBox="1"/>
          <p:nvPr/>
        </p:nvSpPr>
        <p:spPr>
          <a:xfrm>
            <a:off x="1179530" y="5928848"/>
            <a:ext cx="1467068"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汎用データ</a:t>
            </a:r>
            <a:endParaRPr kumimoji="1" lang="ja-JP" altLang="en-US" sz="2000" dirty="0"/>
          </a:p>
        </p:txBody>
      </p:sp>
      <p:sp>
        <p:nvSpPr>
          <p:cNvPr id="69" name="矢印: 右 68"/>
          <p:cNvSpPr/>
          <p:nvPr/>
        </p:nvSpPr>
        <p:spPr>
          <a:xfrm rot="19800000">
            <a:off x="3752022" y="5476332"/>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0" name="矢印: 右 69"/>
          <p:cNvSpPr/>
          <p:nvPr/>
        </p:nvSpPr>
        <p:spPr>
          <a:xfrm rot="1800000">
            <a:off x="8191198" y="5506015"/>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8865163" y="5744183"/>
            <a:ext cx="2646878" cy="584775"/>
          </a:xfrm>
          <a:prstGeom prst="rect">
            <a:avLst/>
          </a:prstGeom>
          <a:noFill/>
        </p:spPr>
        <p:txBody>
          <a:bodyPr wrap="none" rtlCol="0">
            <a:spAutoFit/>
          </a:bodyPr>
          <a:lstStyle/>
          <a:p>
            <a:r>
              <a:rPr lang="ja-JP" altLang="en-US" sz="3200" dirty="0"/>
              <a:t>「○○です」</a:t>
            </a:r>
            <a:endParaRPr kumimoji="1" lang="ja-JP" altLang="en-US" sz="3200" dirty="0"/>
          </a:p>
        </p:txBody>
      </p:sp>
    </p:spTree>
    <p:extLst>
      <p:ext uri="{BB962C8B-B14F-4D97-AF65-F5344CB8AC3E}">
        <p14:creationId xmlns:p14="http://schemas.microsoft.com/office/powerpoint/2010/main" val="22321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じゃ、学習って具体的になにやるの？</a:t>
            </a:r>
          </a:p>
        </p:txBody>
      </p:sp>
      <p:sp>
        <p:nvSpPr>
          <p:cNvPr id="4" name="コンテンツ プレースホルダー 3"/>
          <p:cNvSpPr>
            <a:spLocks noGrp="1"/>
          </p:cNvSpPr>
          <p:nvPr>
            <p:ph idx="1"/>
          </p:nvPr>
        </p:nvSpPr>
        <p:spPr/>
        <p:txBody>
          <a:bodyPr/>
          <a:lstStyle/>
          <a:p>
            <a:r>
              <a:rPr kumimoji="1" lang="ja-JP" altLang="en-US" dirty="0"/>
              <a:t>今日は時間の都合で学習のプログラミング実装は割愛</a:t>
            </a:r>
            <a:r>
              <a:rPr kumimoji="1" lang="en-US" altLang="ja-JP" dirty="0"/>
              <a:t>m(__)m</a:t>
            </a:r>
          </a:p>
          <a:p>
            <a:r>
              <a:rPr lang="ja-JP" altLang="en-US" dirty="0"/>
              <a:t>イメージでいうと、コンピューターの計算力を頼りに、ちょっとずつパラメータ</a:t>
            </a:r>
            <a:r>
              <a:rPr lang="en-US" altLang="ja-JP" dirty="0"/>
              <a:t>W1, W2, W3, b1, b2, b3 (</a:t>
            </a:r>
            <a:r>
              <a:rPr lang="ja-JP" altLang="en-US" dirty="0"/>
              <a:t>全部で</a:t>
            </a:r>
            <a:r>
              <a:rPr lang="en-US" altLang="ja-JP" dirty="0"/>
              <a:t>45,350</a:t>
            </a:r>
            <a:r>
              <a:rPr lang="ja-JP" altLang="en-US" dirty="0"/>
              <a:t>個の数字</a:t>
            </a:r>
            <a:r>
              <a:rPr lang="en-US" altLang="ja-JP" dirty="0"/>
              <a:t>)</a:t>
            </a:r>
            <a:r>
              <a:rPr lang="ja-JP" altLang="en-US" dirty="0"/>
              <a:t>を変えながら、何度も何度も計算を繰り返して絶妙なパラメータの組み合わせを探すプロセス</a:t>
            </a:r>
            <a:endParaRPr lang="en-US" altLang="ja-JP" dirty="0"/>
          </a:p>
          <a:p>
            <a:r>
              <a:rPr kumimoji="1" lang="ja-JP" altLang="en-US" dirty="0"/>
              <a:t>学習</a:t>
            </a:r>
            <a:r>
              <a:rPr kumimoji="1" lang="en-US" altLang="ja-JP" dirty="0"/>
              <a:t>(</a:t>
            </a:r>
            <a:r>
              <a:rPr kumimoji="1" lang="ja-JP" altLang="en-US" dirty="0"/>
              <a:t>コンピューターの数値計算</a:t>
            </a:r>
            <a:r>
              <a:rPr kumimoji="1" lang="en-US" altLang="ja-JP" dirty="0"/>
              <a:t>)</a:t>
            </a:r>
            <a:r>
              <a:rPr kumimoji="1" lang="ja-JP" altLang="en-US" dirty="0"/>
              <a:t>を効率よくさせるための手法はそれ自体が奥深い研究テーマであり、誤差逆伝搬法</a:t>
            </a:r>
            <a:r>
              <a:rPr kumimoji="1" lang="en-US" altLang="ja-JP" dirty="0"/>
              <a:t>(</a:t>
            </a:r>
            <a:r>
              <a:rPr kumimoji="1" lang="ja-JP" altLang="en-US" dirty="0"/>
              <a:t>バックプロパゲーション</a:t>
            </a:r>
            <a:r>
              <a:rPr kumimoji="1" lang="en-US" altLang="ja-JP" dirty="0"/>
              <a:t>)</a:t>
            </a:r>
            <a:r>
              <a:rPr kumimoji="1" lang="ja-JP" altLang="en-US" dirty="0" err="1"/>
              <a:t>、</a:t>
            </a:r>
            <a:r>
              <a:rPr lang="en-US" altLang="ja-JP" dirty="0"/>
              <a:t>SGD</a:t>
            </a:r>
            <a:r>
              <a:rPr lang="ja-JP" altLang="en-US" dirty="0" err="1"/>
              <a:t>、</a:t>
            </a:r>
            <a:r>
              <a:rPr lang="en-US" altLang="ja-JP" dirty="0"/>
              <a:t>Momentum</a:t>
            </a:r>
            <a:r>
              <a:rPr lang="ja-JP" altLang="en-US" dirty="0" err="1"/>
              <a:t>、</a:t>
            </a:r>
            <a:r>
              <a:rPr lang="en-US" altLang="ja-JP" dirty="0" err="1"/>
              <a:t>AdaGrad</a:t>
            </a:r>
            <a:r>
              <a:rPr lang="ja-JP" altLang="en-US" dirty="0" err="1"/>
              <a:t>、</a:t>
            </a:r>
            <a:r>
              <a:rPr lang="en-US" altLang="ja-JP" dirty="0"/>
              <a:t>Adam</a:t>
            </a:r>
            <a:r>
              <a:rPr lang="ja-JP" altLang="en-US" dirty="0"/>
              <a:t>など、専門用語がバンバン出てくる領域。今日はそのあたりの深入りはやめときます</a:t>
            </a:r>
          </a:p>
          <a:p>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48</a:t>
            </a:fld>
            <a:endParaRPr kumimoji="1" lang="ja-JP" altLang="en-US"/>
          </a:p>
        </p:txBody>
      </p:sp>
    </p:spTree>
    <p:extLst>
      <p:ext uri="{BB962C8B-B14F-4D97-AF65-F5344CB8AC3E}">
        <p14:creationId xmlns:p14="http://schemas.microsoft.com/office/powerpoint/2010/main" val="30729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当たってなさ具合を数値で表す</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49</a:t>
            </a:fld>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857" y="2975050"/>
            <a:ext cx="1894838" cy="1890184"/>
          </a:xfrm>
          <a:prstGeom prst="ellipse">
            <a:avLst/>
          </a:prstGeom>
          <a:ln>
            <a:noFill/>
          </a:ln>
          <a:effectLst>
            <a:softEdge rad="112500"/>
          </a:effectLst>
        </p:spPr>
      </p:pic>
      <p:sp>
        <p:nvSpPr>
          <p:cNvPr id="7" name="テキスト ボックス 6"/>
          <p:cNvSpPr txBox="1"/>
          <p:nvPr/>
        </p:nvSpPr>
        <p:spPr>
          <a:xfrm>
            <a:off x="133291" y="2615269"/>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sp>
        <p:nvSpPr>
          <p:cNvPr id="9" name="テキスト ボックス 8"/>
          <p:cNvSpPr txBox="1"/>
          <p:nvPr/>
        </p:nvSpPr>
        <p:spPr>
          <a:xfrm>
            <a:off x="490275" y="4972420"/>
            <a:ext cx="3036839" cy="584775"/>
          </a:xfrm>
          <a:prstGeom prst="rect">
            <a:avLst/>
          </a:prstGeom>
          <a:noFill/>
        </p:spPr>
        <p:txBody>
          <a:bodyPr wrap="square" rtlCol="0">
            <a:spAutoFit/>
          </a:bodyPr>
          <a:lstStyle/>
          <a:p>
            <a:r>
              <a:rPr kumimoji="1" lang="en-US" altLang="ja-JP" sz="1600" dirty="0"/>
              <a:t>MNIST</a:t>
            </a:r>
            <a:r>
              <a:rPr kumimoji="1" lang="ja-JP" altLang="en-US" sz="1600" dirty="0"/>
              <a:t>計</a:t>
            </a:r>
            <a:r>
              <a:rPr kumimoji="1" lang="en-US" altLang="ja-JP" sz="1600" dirty="0"/>
              <a:t>6</a:t>
            </a:r>
            <a:r>
              <a:rPr lang="ja-JP" altLang="en-US" sz="1600" dirty="0"/>
              <a:t>万枚のデータ群から、ランダムに</a:t>
            </a:r>
            <a:r>
              <a:rPr lang="en-US" altLang="ja-JP" sz="1600" dirty="0"/>
              <a:t>100</a:t>
            </a:r>
            <a:r>
              <a:rPr lang="ja-JP" altLang="en-US" sz="1600" dirty="0"/>
              <a:t>枚を選び出す。</a:t>
            </a:r>
          </a:p>
        </p:txBody>
      </p:sp>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2479" y="3091870"/>
            <a:ext cx="2695546" cy="2115837"/>
          </a:xfrm>
          <a:prstGeom prst="rect">
            <a:avLst/>
          </a:prstGeom>
        </p:spPr>
      </p:pic>
      <p:pic>
        <p:nvPicPr>
          <p:cNvPr id="14" name="図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02213" y="3067418"/>
            <a:ext cx="884170" cy="2197390"/>
          </a:xfrm>
          <a:prstGeom prst="rect">
            <a:avLst/>
          </a:prstGeom>
        </p:spPr>
      </p:pic>
      <p:sp>
        <p:nvSpPr>
          <p:cNvPr id="15" name="テキスト ボックス 14"/>
          <p:cNvSpPr txBox="1"/>
          <p:nvPr/>
        </p:nvSpPr>
        <p:spPr>
          <a:xfrm>
            <a:off x="7103908" y="3524981"/>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16" name="テキスト ボックス 15"/>
          <p:cNvSpPr txBox="1"/>
          <p:nvPr/>
        </p:nvSpPr>
        <p:spPr>
          <a:xfrm>
            <a:off x="7103908" y="3379923"/>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17" name="テキスト ボックス 16"/>
          <p:cNvSpPr txBox="1"/>
          <p:nvPr/>
        </p:nvSpPr>
        <p:spPr>
          <a:xfrm>
            <a:off x="7103908" y="3670040"/>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18" name="テキスト ボックス 17"/>
          <p:cNvSpPr txBox="1"/>
          <p:nvPr/>
        </p:nvSpPr>
        <p:spPr>
          <a:xfrm>
            <a:off x="7103908" y="3815099"/>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19" name="テキスト ボックス 18"/>
          <p:cNvSpPr txBox="1"/>
          <p:nvPr/>
        </p:nvSpPr>
        <p:spPr>
          <a:xfrm>
            <a:off x="7103908" y="4105218"/>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20" name="テキスト ボックス 19"/>
          <p:cNvSpPr txBox="1"/>
          <p:nvPr/>
        </p:nvSpPr>
        <p:spPr>
          <a:xfrm>
            <a:off x="7103908" y="3960158"/>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21" name="テキスト ボックス 20"/>
          <p:cNvSpPr txBox="1"/>
          <p:nvPr/>
        </p:nvSpPr>
        <p:spPr>
          <a:xfrm>
            <a:off x="7103908" y="4250277"/>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22" name="テキスト ボックス 21"/>
          <p:cNvSpPr txBox="1"/>
          <p:nvPr/>
        </p:nvSpPr>
        <p:spPr>
          <a:xfrm>
            <a:off x="7103908" y="4395336"/>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23" name="テキスト ボックス 22"/>
          <p:cNvSpPr txBox="1"/>
          <p:nvPr/>
        </p:nvSpPr>
        <p:spPr>
          <a:xfrm>
            <a:off x="7103908" y="4685456"/>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24" name="テキスト ボックス 23"/>
          <p:cNvSpPr txBox="1"/>
          <p:nvPr/>
        </p:nvSpPr>
        <p:spPr>
          <a:xfrm>
            <a:off x="7103908" y="4540394"/>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25" name="テキスト ボックス 24"/>
          <p:cNvSpPr txBox="1"/>
          <p:nvPr/>
        </p:nvSpPr>
        <p:spPr>
          <a:xfrm>
            <a:off x="4918177" y="3983641"/>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26" name="テキスト ボックス 25"/>
          <p:cNvSpPr txBox="1"/>
          <p:nvPr/>
        </p:nvSpPr>
        <p:spPr>
          <a:xfrm>
            <a:off x="5679658" y="3966911"/>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27" name="テキスト ボックス 26"/>
          <p:cNvSpPr txBox="1"/>
          <p:nvPr/>
        </p:nvSpPr>
        <p:spPr>
          <a:xfrm>
            <a:off x="6441140" y="3966922"/>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28" name="テキスト ボックス 27"/>
          <p:cNvSpPr txBox="1"/>
          <p:nvPr/>
        </p:nvSpPr>
        <p:spPr>
          <a:xfrm>
            <a:off x="4629902" y="5214724"/>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9" name="テキスト ボックス 28"/>
          <p:cNvSpPr txBox="1"/>
          <p:nvPr/>
        </p:nvSpPr>
        <p:spPr>
          <a:xfrm>
            <a:off x="5300601" y="3365764"/>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30" name="テキスト ボックス 29"/>
          <p:cNvSpPr txBox="1"/>
          <p:nvPr/>
        </p:nvSpPr>
        <p:spPr>
          <a:xfrm>
            <a:off x="6066272" y="2884397"/>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31" name="テキスト ボックス 30"/>
          <p:cNvSpPr txBox="1"/>
          <p:nvPr/>
        </p:nvSpPr>
        <p:spPr>
          <a:xfrm>
            <a:off x="6876952" y="3145633"/>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32" name="テキスト ボックス 31"/>
          <p:cNvSpPr txBox="1"/>
          <p:nvPr/>
        </p:nvSpPr>
        <p:spPr>
          <a:xfrm>
            <a:off x="5481470" y="4685456"/>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33" name="テキスト ボックス 32"/>
          <p:cNvSpPr txBox="1"/>
          <p:nvPr/>
        </p:nvSpPr>
        <p:spPr>
          <a:xfrm>
            <a:off x="6274718" y="5104897"/>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34" name="テキスト ボックス 33"/>
          <p:cNvSpPr txBox="1"/>
          <p:nvPr/>
        </p:nvSpPr>
        <p:spPr>
          <a:xfrm>
            <a:off x="6962027" y="4833757"/>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35" name="テキスト ボックス 34"/>
          <p:cNvSpPr txBox="1"/>
          <p:nvPr/>
        </p:nvSpPr>
        <p:spPr>
          <a:xfrm>
            <a:off x="4784535" y="4217243"/>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36" name="テキスト ボックス 35"/>
          <p:cNvSpPr txBox="1"/>
          <p:nvPr/>
        </p:nvSpPr>
        <p:spPr>
          <a:xfrm>
            <a:off x="5562260" y="4199453"/>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37" name="テキスト ボックス 36"/>
          <p:cNvSpPr txBox="1"/>
          <p:nvPr/>
        </p:nvSpPr>
        <p:spPr>
          <a:xfrm>
            <a:off x="6361365" y="4201827"/>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sp>
        <p:nvSpPr>
          <p:cNvPr id="38" name="正方形/長方形 37"/>
          <p:cNvSpPr/>
          <p:nvPr/>
        </p:nvSpPr>
        <p:spPr>
          <a:xfrm>
            <a:off x="2204067" y="3497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5</a:t>
            </a:r>
            <a:endParaRPr kumimoji="1" lang="ja-JP" altLang="en-US" dirty="0">
              <a:latin typeface="Mistral" panose="03090702030407020403" pitchFamily="66" charset="0"/>
            </a:endParaRPr>
          </a:p>
        </p:txBody>
      </p:sp>
      <p:sp>
        <p:nvSpPr>
          <p:cNvPr id="39" name="正方形/長方形 38"/>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0" name="正方形/長方形 39"/>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1" name="正方形/長方形 40"/>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2" name="正方形/長方形 41"/>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3" name="正方形/長方形 42"/>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4" name="正方形/長方形 43"/>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7</a:t>
            </a:r>
            <a:endParaRPr kumimoji="1" lang="ja-JP" altLang="en-US" dirty="0">
              <a:latin typeface="Mistral" panose="03090702030407020403" pitchFamily="66" charset="0"/>
            </a:endParaRPr>
          </a:p>
        </p:txBody>
      </p:sp>
      <p:sp>
        <p:nvSpPr>
          <p:cNvPr id="45" name="正方形/長方形 44"/>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1</a:t>
            </a:r>
            <a:endParaRPr kumimoji="1" lang="ja-JP" altLang="en-US" dirty="0">
              <a:latin typeface="Mistral" panose="03090702030407020403" pitchFamily="66" charset="0"/>
            </a:endParaRPr>
          </a:p>
        </p:txBody>
      </p:sp>
      <p:sp>
        <p:nvSpPr>
          <p:cNvPr id="46" name="正方形/長方形 45"/>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9</a:t>
            </a:r>
            <a:endParaRPr kumimoji="1" lang="ja-JP" altLang="en-US" dirty="0">
              <a:latin typeface="Mistral" panose="03090702030407020403" pitchFamily="66" charset="0"/>
            </a:endParaRPr>
          </a:p>
        </p:txBody>
      </p:sp>
      <p:sp>
        <p:nvSpPr>
          <p:cNvPr id="47" name="正方形/長方形 46"/>
          <p:cNvSpPr/>
          <p:nvPr/>
        </p:nvSpPr>
        <p:spPr>
          <a:xfrm>
            <a:off x="2966067" y="4259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3</a:t>
            </a:r>
            <a:endParaRPr kumimoji="1" lang="ja-JP" altLang="en-US" dirty="0">
              <a:latin typeface="Mistral" panose="03090702030407020403" pitchFamily="66" charset="0"/>
            </a:endParaRPr>
          </a:p>
        </p:txBody>
      </p:sp>
      <p:grpSp>
        <p:nvGrpSpPr>
          <p:cNvPr id="54" name="グループ化 53"/>
          <p:cNvGrpSpPr/>
          <p:nvPr/>
        </p:nvGrpSpPr>
        <p:grpSpPr>
          <a:xfrm rot="19958446">
            <a:off x="2213767" y="3785900"/>
            <a:ext cx="832610" cy="422020"/>
            <a:chOff x="1785027" y="4422737"/>
            <a:chExt cx="858905" cy="624862"/>
          </a:xfrm>
        </p:grpSpPr>
        <p:sp>
          <p:nvSpPr>
            <p:cNvPr id="55"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56"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grpSp>
      <p:sp>
        <p:nvSpPr>
          <p:cNvPr id="58" name="テキスト ボックス 57"/>
          <p:cNvSpPr txBox="1"/>
          <p:nvPr/>
        </p:nvSpPr>
        <p:spPr>
          <a:xfrm>
            <a:off x="3527114" y="5327346"/>
            <a:ext cx="4288353" cy="338554"/>
          </a:xfrm>
          <a:prstGeom prst="rect">
            <a:avLst/>
          </a:prstGeom>
          <a:noFill/>
        </p:spPr>
        <p:txBody>
          <a:bodyPr wrap="none" rtlCol="0">
            <a:spAutoFit/>
          </a:bodyPr>
          <a:lstStyle/>
          <a:p>
            <a:r>
              <a:rPr kumimoji="1" lang="ja-JP" altLang="en-US" sz="1600" dirty="0"/>
              <a:t>一枚ずつニューラルネットに放り込んで計算</a:t>
            </a:r>
          </a:p>
        </p:txBody>
      </p:sp>
      <p:sp>
        <p:nvSpPr>
          <p:cNvPr id="60" name="正方形/長方形 59"/>
          <p:cNvSpPr/>
          <p:nvPr/>
        </p:nvSpPr>
        <p:spPr>
          <a:xfrm>
            <a:off x="3507757" y="399128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6</a:t>
            </a:r>
            <a:endParaRPr kumimoji="1" lang="ja-JP" altLang="en-US" dirty="0">
              <a:latin typeface="Mistral" panose="03090702030407020403" pitchFamily="66" charset="0"/>
            </a:endParaRPr>
          </a:p>
        </p:txBody>
      </p:sp>
      <p:sp>
        <p:nvSpPr>
          <p:cNvPr id="66" name="テキスト ボックス 65"/>
          <p:cNvSpPr txBox="1"/>
          <p:nvPr/>
        </p:nvSpPr>
        <p:spPr>
          <a:xfrm>
            <a:off x="2433047" y="3289481"/>
            <a:ext cx="800219" cy="369332"/>
          </a:xfrm>
          <a:prstGeom prst="rect">
            <a:avLst/>
          </a:prstGeom>
          <a:noFill/>
        </p:spPr>
        <p:txBody>
          <a:bodyPr wrap="none" rtlCol="0">
            <a:spAutoFit/>
          </a:bodyPr>
          <a:lstStyle/>
          <a:p>
            <a:r>
              <a:rPr kumimoji="1" lang="en-US" altLang="ja-JP" dirty="0"/>
              <a:t>100</a:t>
            </a:r>
            <a:r>
              <a:rPr kumimoji="1" lang="ja-JP" altLang="en-US" dirty="0"/>
              <a:t>枚</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90026" y="2911665"/>
            <a:ext cx="2569613" cy="214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テキスト ボックス 70"/>
          <p:cNvSpPr txBox="1"/>
          <p:nvPr/>
        </p:nvSpPr>
        <p:spPr>
          <a:xfrm>
            <a:off x="10287171" y="3357357"/>
            <a:ext cx="1175322" cy="369332"/>
          </a:xfrm>
          <a:prstGeom prst="rect">
            <a:avLst/>
          </a:prstGeom>
          <a:noFill/>
        </p:spPr>
        <p:txBody>
          <a:bodyPr wrap="none" rtlCol="0">
            <a:spAutoFit/>
          </a:bodyPr>
          <a:lstStyle/>
          <a:p>
            <a:r>
              <a:rPr lang="en-US" altLang="ja-JP" dirty="0"/>
              <a:t>y=-log(x)</a:t>
            </a:r>
            <a:endParaRPr kumimoji="1" lang="ja-JP" altLang="en-US" dirty="0"/>
          </a:p>
        </p:txBody>
      </p:sp>
      <p:sp>
        <p:nvSpPr>
          <p:cNvPr id="74" name="正方形/長方形 73"/>
          <p:cNvSpPr/>
          <p:nvPr/>
        </p:nvSpPr>
        <p:spPr>
          <a:xfrm>
            <a:off x="8982535" y="5057536"/>
            <a:ext cx="3193503" cy="830997"/>
          </a:xfrm>
          <a:prstGeom prst="rect">
            <a:avLst/>
          </a:prstGeom>
        </p:spPr>
        <p:txBody>
          <a:bodyPr wrap="none">
            <a:spAutoFit/>
          </a:bodyPr>
          <a:lstStyle/>
          <a:p>
            <a:r>
              <a:rPr lang="en-US" altLang="ja-JP" sz="1600" dirty="0"/>
              <a:t>100</a:t>
            </a:r>
            <a:r>
              <a:rPr lang="ja-JP" altLang="en-US" sz="1600" dirty="0"/>
              <a:t>枚分計算して平均を求める。</a:t>
            </a:r>
            <a:endParaRPr lang="en-US" altLang="ja-JP" sz="1600" dirty="0"/>
          </a:p>
          <a:p>
            <a:r>
              <a:rPr lang="ja-JP" altLang="en-US" sz="1600" dirty="0"/>
              <a:t>これが損失関数</a:t>
            </a:r>
            <a:r>
              <a:rPr lang="en-US" altLang="ja-JP" sz="1600" i="1" dirty="0"/>
              <a:t>E</a:t>
            </a:r>
            <a:r>
              <a:rPr lang="ja-JP" altLang="en-US" sz="1600" dirty="0"/>
              <a:t>の値となる。</a:t>
            </a:r>
            <a:endParaRPr lang="en-US" altLang="ja-JP" sz="1600" dirty="0"/>
          </a:p>
          <a:p>
            <a:r>
              <a:rPr lang="ja-JP" altLang="en-US" sz="1600" dirty="0"/>
              <a:t>要は当たってなさ具合の指標。</a:t>
            </a:r>
          </a:p>
        </p:txBody>
      </p:sp>
      <p:cxnSp>
        <p:nvCxnSpPr>
          <p:cNvPr id="78" name="直線コネクタ 77"/>
          <p:cNvCxnSpPr/>
          <p:nvPr/>
        </p:nvCxnSpPr>
        <p:spPr>
          <a:xfrm flipV="1">
            <a:off x="10439762" y="4379133"/>
            <a:ext cx="0" cy="39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9910450" y="4389524"/>
            <a:ext cx="509049"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コンテンツ プレースホルダー 3"/>
          <p:cNvSpPr txBox="1">
            <a:spLocks/>
          </p:cNvSpPr>
          <p:nvPr/>
        </p:nvSpPr>
        <p:spPr>
          <a:xfrm>
            <a:off x="838200" y="1551267"/>
            <a:ext cx="10515600" cy="814574"/>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r>
              <a:rPr lang="ja-JP" altLang="en-US" sz="2000"/>
              <a:t>イメージでいうと、コンピューターの計算力を頼りに、ちょっとずつパラメータ</a:t>
            </a:r>
            <a:r>
              <a:rPr lang="en-US" altLang="ja-JP" sz="2000"/>
              <a:t>W1, W2, W3, b1, b2, b3 (</a:t>
            </a:r>
            <a:r>
              <a:rPr lang="ja-JP" altLang="en-US" sz="2000"/>
              <a:t>全部で</a:t>
            </a:r>
            <a:r>
              <a:rPr lang="en-US" altLang="ja-JP" sz="2000"/>
              <a:t>45,350</a:t>
            </a:r>
            <a:r>
              <a:rPr lang="ja-JP" altLang="en-US" sz="2000"/>
              <a:t>個の数字</a:t>
            </a:r>
            <a:r>
              <a:rPr lang="en-US" altLang="ja-JP" sz="2000"/>
              <a:t>)</a:t>
            </a:r>
            <a:r>
              <a:rPr lang="ja-JP" altLang="en-US" sz="2000"/>
              <a:t>を変えながら、何度も何度も計算を繰り返して絶妙なパラメータの組み合わせを探すプロセス</a:t>
            </a:r>
            <a:endParaRPr lang="en-US" altLang="ja-JP" sz="2000" dirty="0"/>
          </a:p>
        </p:txBody>
      </p:sp>
      <p:sp>
        <p:nvSpPr>
          <p:cNvPr id="1029" name="フリーフォーム 1028"/>
          <p:cNvSpPr/>
          <p:nvPr/>
        </p:nvSpPr>
        <p:spPr>
          <a:xfrm>
            <a:off x="1007918" y="5735782"/>
            <a:ext cx="9185564" cy="348095"/>
          </a:xfrm>
          <a:custGeom>
            <a:avLst/>
            <a:gdLst>
              <a:gd name="connsiteX0" fmla="*/ 9185564 w 9185564"/>
              <a:gd name="connsiteY0" fmla="*/ 176645 h 696191"/>
              <a:gd name="connsiteX1" fmla="*/ 9112827 w 9185564"/>
              <a:gd name="connsiteY1" fmla="*/ 696191 h 696191"/>
              <a:gd name="connsiteX2" fmla="*/ 207818 w 9185564"/>
              <a:gd name="connsiteY2" fmla="*/ 696191 h 696191"/>
              <a:gd name="connsiteX3" fmla="*/ 0 w 9185564"/>
              <a:gd name="connsiteY3" fmla="*/ 0 h 696191"/>
            </a:gdLst>
            <a:ahLst/>
            <a:cxnLst>
              <a:cxn ang="0">
                <a:pos x="connsiteX0" y="connsiteY0"/>
              </a:cxn>
              <a:cxn ang="0">
                <a:pos x="connsiteX1" y="connsiteY1"/>
              </a:cxn>
              <a:cxn ang="0">
                <a:pos x="connsiteX2" y="connsiteY2"/>
              </a:cxn>
              <a:cxn ang="0">
                <a:pos x="connsiteX3" y="connsiteY3"/>
              </a:cxn>
            </a:cxnLst>
            <a:rect l="l" t="t" r="r" b="b"/>
            <a:pathLst>
              <a:path w="9185564" h="696191">
                <a:moveTo>
                  <a:pt x="9185564" y="176645"/>
                </a:moveTo>
                <a:lnTo>
                  <a:pt x="9112827" y="696191"/>
                </a:lnTo>
                <a:lnTo>
                  <a:pt x="207818" y="696191"/>
                </a:lnTo>
                <a:lnTo>
                  <a:pt x="0" y="0"/>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08634" y="6138561"/>
            <a:ext cx="7697941" cy="338554"/>
          </a:xfrm>
          <a:prstGeom prst="rect">
            <a:avLst/>
          </a:prstGeom>
          <a:noFill/>
        </p:spPr>
        <p:txBody>
          <a:bodyPr wrap="none" rtlCol="0">
            <a:spAutoFit/>
          </a:bodyPr>
          <a:lstStyle/>
          <a:p>
            <a:r>
              <a:rPr kumimoji="1" lang="ja-JP" altLang="en-US" sz="1600" dirty="0"/>
              <a:t>パラメータを少しずつ変えて繰り返し。</a:t>
            </a:r>
            <a:r>
              <a:rPr kumimoji="1" lang="en-US" altLang="ja-JP" sz="1600" i="1" dirty="0"/>
              <a:t>E</a:t>
            </a:r>
            <a:r>
              <a:rPr kumimoji="1" lang="ja-JP" altLang="en-US" sz="1600" dirty="0"/>
              <a:t>が十分に小さくなるパラメータを探す。</a:t>
            </a:r>
          </a:p>
        </p:txBody>
      </p:sp>
      <p:sp>
        <p:nvSpPr>
          <p:cNvPr id="76" name="正方形/長方形 75"/>
          <p:cNvSpPr/>
          <p:nvPr/>
        </p:nvSpPr>
        <p:spPr>
          <a:xfrm>
            <a:off x="8298118" y="3791508"/>
            <a:ext cx="1424282" cy="584775"/>
          </a:xfrm>
          <a:prstGeom prst="rect">
            <a:avLst/>
          </a:prstGeom>
        </p:spPr>
        <p:txBody>
          <a:bodyPr wrap="square">
            <a:spAutoFit/>
          </a:bodyPr>
          <a:lstStyle/>
          <a:p>
            <a:r>
              <a:rPr lang="ja-JP" altLang="en-US" sz="1600" dirty="0"/>
              <a:t>正解箇所の値の</a:t>
            </a:r>
            <a:r>
              <a:rPr lang="en-US" altLang="ja-JP" sz="1600" dirty="0"/>
              <a:t>-log</a:t>
            </a:r>
            <a:r>
              <a:rPr lang="ja-JP" altLang="en-US" sz="1600" dirty="0"/>
              <a:t>を計算</a:t>
            </a:r>
          </a:p>
        </p:txBody>
      </p:sp>
      <p:cxnSp>
        <p:nvCxnSpPr>
          <p:cNvPr id="5" name="直線コネクタ 4">
            <a:extLst>
              <a:ext uri="{FF2B5EF4-FFF2-40B4-BE49-F238E27FC236}">
                <a16:creationId xmlns:a16="http://schemas.microsoft.com/office/drawing/2014/main" id="{0E5270A3-8F6F-4C3D-99C3-62BDEA572347}"/>
              </a:ext>
            </a:extLst>
          </p:cNvPr>
          <p:cNvCxnSpPr>
            <a:cxnSpLocks/>
            <a:endCxn id="38" idx="0"/>
          </p:cNvCxnSpPr>
          <p:nvPr/>
        </p:nvCxnSpPr>
        <p:spPr>
          <a:xfrm>
            <a:off x="1472303" y="3145063"/>
            <a:ext cx="862480" cy="3527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4A6C6B9-6143-4907-BF52-0830991E9E8F}"/>
              </a:ext>
            </a:extLst>
          </p:cNvPr>
          <p:cNvCxnSpPr>
            <a:cxnSpLocks/>
          </p:cNvCxnSpPr>
          <p:nvPr/>
        </p:nvCxnSpPr>
        <p:spPr>
          <a:xfrm flipV="1">
            <a:off x="1305309" y="4432553"/>
            <a:ext cx="1127738" cy="2161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5" name="グループ化 64">
            <a:extLst>
              <a:ext uri="{FF2B5EF4-FFF2-40B4-BE49-F238E27FC236}">
                <a16:creationId xmlns:a16="http://schemas.microsoft.com/office/drawing/2014/main" id="{68FBFAA5-93F7-4FD2-9CF9-A208CEFAA85B}"/>
              </a:ext>
            </a:extLst>
          </p:cNvPr>
          <p:cNvGrpSpPr/>
          <p:nvPr/>
        </p:nvGrpSpPr>
        <p:grpSpPr>
          <a:xfrm flipH="1">
            <a:off x="7785199" y="3385528"/>
            <a:ext cx="113330" cy="1414438"/>
            <a:chOff x="1357714" y="634890"/>
            <a:chExt cx="149114" cy="1861037"/>
          </a:xfrm>
        </p:grpSpPr>
        <p:sp>
          <p:nvSpPr>
            <p:cNvPr id="67" name="楕円 66">
              <a:extLst>
                <a:ext uri="{FF2B5EF4-FFF2-40B4-BE49-F238E27FC236}">
                  <a16:creationId xmlns:a16="http://schemas.microsoft.com/office/drawing/2014/main" id="{A01682C6-6416-4D17-B701-3DE8ACCCE7A3}"/>
                </a:ext>
              </a:extLst>
            </p:cNvPr>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a:extLst>
                <a:ext uri="{FF2B5EF4-FFF2-40B4-BE49-F238E27FC236}">
                  <a16:creationId xmlns:a16="http://schemas.microsoft.com/office/drawing/2014/main" id="{04B80B2D-E87D-4D62-9E36-2CFFEE21932A}"/>
                </a:ext>
              </a:extLst>
            </p:cNvPr>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a:extLst>
                <a:ext uri="{FF2B5EF4-FFF2-40B4-BE49-F238E27FC236}">
                  <a16:creationId xmlns:a16="http://schemas.microsoft.com/office/drawing/2014/main" id="{CE7A592C-8314-4550-B23C-7D43014EE7C7}"/>
                </a:ext>
              </a:extLst>
            </p:cNvPr>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a:extLst>
                <a:ext uri="{FF2B5EF4-FFF2-40B4-BE49-F238E27FC236}">
                  <a16:creationId xmlns:a16="http://schemas.microsoft.com/office/drawing/2014/main" id="{83C0CBCB-D0C0-454F-BB7F-1D748F3D8991}"/>
                </a:ext>
              </a:extLst>
            </p:cNvPr>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2" name="楕円 71">
              <a:extLst>
                <a:ext uri="{FF2B5EF4-FFF2-40B4-BE49-F238E27FC236}">
                  <a16:creationId xmlns:a16="http://schemas.microsoft.com/office/drawing/2014/main" id="{BBE4568A-2279-4F2A-9D8D-C073C74359E7}"/>
                </a:ext>
              </a:extLst>
            </p:cNvPr>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3" name="楕円 72">
              <a:extLst>
                <a:ext uri="{FF2B5EF4-FFF2-40B4-BE49-F238E27FC236}">
                  <a16:creationId xmlns:a16="http://schemas.microsoft.com/office/drawing/2014/main" id="{40541797-004A-4851-A65D-84DF836A2868}"/>
                </a:ext>
              </a:extLst>
            </p:cNvPr>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5" name="楕円 74">
              <a:extLst>
                <a:ext uri="{FF2B5EF4-FFF2-40B4-BE49-F238E27FC236}">
                  <a16:creationId xmlns:a16="http://schemas.microsoft.com/office/drawing/2014/main" id="{401535CC-3C06-4449-B434-F3FDB7957300}"/>
                </a:ext>
              </a:extLst>
            </p:cNvPr>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7" name="楕円 76">
              <a:extLst>
                <a:ext uri="{FF2B5EF4-FFF2-40B4-BE49-F238E27FC236}">
                  <a16:creationId xmlns:a16="http://schemas.microsoft.com/office/drawing/2014/main" id="{3721A0B1-3BB7-4546-B73B-C0B1FF99D3A9}"/>
                </a:ext>
              </a:extLst>
            </p:cNvPr>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9" name="楕円 78">
              <a:extLst>
                <a:ext uri="{FF2B5EF4-FFF2-40B4-BE49-F238E27FC236}">
                  <a16:creationId xmlns:a16="http://schemas.microsoft.com/office/drawing/2014/main" id="{B4675D57-D6FA-4F98-8207-22A795DDD88C}"/>
                </a:ext>
              </a:extLst>
            </p:cNvPr>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1" name="楕円 80">
              <a:extLst>
                <a:ext uri="{FF2B5EF4-FFF2-40B4-BE49-F238E27FC236}">
                  <a16:creationId xmlns:a16="http://schemas.microsoft.com/office/drawing/2014/main" id="{33223176-7DBD-4B46-953E-A92925A9B2DD}"/>
                </a:ext>
              </a:extLst>
            </p:cNvPr>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50" name="矢印: 右 49">
            <a:extLst>
              <a:ext uri="{FF2B5EF4-FFF2-40B4-BE49-F238E27FC236}">
                <a16:creationId xmlns:a16="http://schemas.microsoft.com/office/drawing/2014/main" id="{E6DB8C66-8D7E-483A-8FD3-4E561D5F70F4}"/>
              </a:ext>
            </a:extLst>
          </p:cNvPr>
          <p:cNvSpPr/>
          <p:nvPr/>
        </p:nvSpPr>
        <p:spPr>
          <a:xfrm>
            <a:off x="7327362" y="3798416"/>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86E54C13-6D2C-454E-9669-2F3BE0BC5A0F}"/>
              </a:ext>
            </a:extLst>
          </p:cNvPr>
          <p:cNvSpPr txBox="1"/>
          <p:nvPr/>
        </p:nvSpPr>
        <p:spPr>
          <a:xfrm>
            <a:off x="7074613" y="4797114"/>
            <a:ext cx="1497526" cy="584775"/>
          </a:xfrm>
          <a:prstGeom prst="rect">
            <a:avLst/>
          </a:prstGeom>
          <a:noFill/>
        </p:spPr>
        <p:txBody>
          <a:bodyPr wrap="none" rtlCol="0">
            <a:spAutoFit/>
          </a:bodyPr>
          <a:lstStyle/>
          <a:p>
            <a:pPr algn="ctr"/>
            <a:r>
              <a:rPr kumimoji="1" lang="ja-JP" altLang="en-US" sz="1600" dirty="0"/>
              <a:t>出力を正規化</a:t>
            </a:r>
            <a:endParaRPr kumimoji="1" lang="en-US" altLang="ja-JP" sz="1600" dirty="0"/>
          </a:p>
          <a:p>
            <a:pPr algn="ctr"/>
            <a:r>
              <a:rPr lang="en-US" altLang="ja-JP" sz="1600" dirty="0"/>
              <a:t>(0~1.0</a:t>
            </a:r>
            <a:r>
              <a:rPr lang="ja-JP" altLang="en-US" sz="1600" dirty="0"/>
              <a:t>に変換</a:t>
            </a:r>
            <a:r>
              <a:rPr lang="en-US" altLang="ja-JP" sz="1600" dirty="0"/>
              <a:t>)</a:t>
            </a:r>
            <a:endParaRPr kumimoji="1" lang="ja-JP" altLang="en-US" sz="1600" dirty="0"/>
          </a:p>
        </p:txBody>
      </p:sp>
      <p:sp>
        <p:nvSpPr>
          <p:cNvPr id="83" name="矢印: 右 82">
            <a:extLst>
              <a:ext uri="{FF2B5EF4-FFF2-40B4-BE49-F238E27FC236}">
                <a16:creationId xmlns:a16="http://schemas.microsoft.com/office/drawing/2014/main" id="{DD80E0FF-B7F9-49C6-9E59-E021EC158B5C}"/>
              </a:ext>
            </a:extLst>
          </p:cNvPr>
          <p:cNvSpPr/>
          <p:nvPr/>
        </p:nvSpPr>
        <p:spPr>
          <a:xfrm>
            <a:off x="7993601" y="3810305"/>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47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6E6F606-0984-4CF3-8037-E7128D494783}"/>
              </a:ext>
            </a:extLst>
          </p:cNvPr>
          <p:cNvSpPr/>
          <p:nvPr/>
        </p:nvSpPr>
        <p:spPr>
          <a:xfrm>
            <a:off x="682580" y="1584101"/>
            <a:ext cx="11217499" cy="1648496"/>
          </a:xfrm>
          <a:prstGeom prst="rect">
            <a:avLst/>
          </a:prstGeom>
          <a:gradFill flip="none" rotWithShape="1">
            <a:gsLst>
              <a:gs pos="0">
                <a:schemeClr val="accent1">
                  <a:tint val="66000"/>
                  <a:satMod val="160000"/>
                </a:schemeClr>
              </a:gs>
              <a:gs pos="4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E187149-BD46-46D5-874B-02F251053A95}"/>
              </a:ext>
            </a:extLst>
          </p:cNvPr>
          <p:cNvSpPr/>
          <p:nvPr/>
        </p:nvSpPr>
        <p:spPr>
          <a:xfrm>
            <a:off x="682580" y="4313336"/>
            <a:ext cx="11217499" cy="1648496"/>
          </a:xfrm>
          <a:prstGeom prst="rect">
            <a:avLst/>
          </a:prstGeom>
          <a:gradFill flip="none" rotWithShape="1">
            <a:gsLst>
              <a:gs pos="0">
                <a:schemeClr val="accent1">
                  <a:tint val="66000"/>
                  <a:satMod val="160000"/>
                </a:schemeClr>
              </a:gs>
              <a:gs pos="4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今日の話の軸足</a:t>
            </a:r>
            <a:endParaRPr kumimoji="1" lang="ja-JP" altLang="en-US" dirty="0"/>
          </a:p>
        </p:txBody>
      </p:sp>
      <p:sp>
        <p:nvSpPr>
          <p:cNvPr id="25" name="コンテンツ プレースホルダー 24"/>
          <p:cNvSpPr>
            <a:spLocks noGrp="1"/>
          </p:cNvSpPr>
          <p:nvPr>
            <p:ph sz="half" idx="1"/>
          </p:nvPr>
        </p:nvSpPr>
        <p:spPr>
          <a:xfrm>
            <a:off x="838199" y="1825625"/>
            <a:ext cx="5316853" cy="4351338"/>
          </a:xfrm>
        </p:spPr>
        <p:txBody>
          <a:bodyPr>
            <a:normAutofit lnSpcReduction="10000"/>
          </a:bodyPr>
          <a:lstStyle/>
          <a:p>
            <a:pPr marL="0" indent="0">
              <a:buNone/>
            </a:pPr>
            <a:r>
              <a:rPr lang="ja-JP" altLang="en-US" sz="3900" b="1" dirty="0"/>
              <a:t>応用・展開</a:t>
            </a:r>
            <a:endParaRPr lang="en-US" altLang="ja-JP" sz="3900" b="1" dirty="0"/>
          </a:p>
          <a:p>
            <a:pPr marL="457200" lvl="1" indent="0">
              <a:buNone/>
            </a:pPr>
            <a:r>
              <a:rPr lang="ja-JP" altLang="en-US" dirty="0"/>
              <a:t>ディープラーニングで何ができるのか、世の中がどう変わるのか</a:t>
            </a:r>
            <a:endParaRPr lang="en-US" altLang="ja-JP" dirty="0"/>
          </a:p>
          <a:p>
            <a:pPr marL="0" indent="0">
              <a:buNone/>
            </a:pPr>
            <a:endParaRPr lang="en-US" altLang="ja-JP" sz="3200" dirty="0"/>
          </a:p>
          <a:p>
            <a:pPr marL="0" indent="0">
              <a:buNone/>
            </a:pPr>
            <a:r>
              <a:rPr lang="ja-JP" altLang="en-US" sz="3200" dirty="0"/>
              <a:t>ではなく、</a:t>
            </a:r>
            <a:endParaRPr lang="en-US" altLang="ja-JP" sz="3200" dirty="0"/>
          </a:p>
          <a:p>
            <a:pPr marL="0" indent="0">
              <a:buNone/>
            </a:pPr>
            <a:endParaRPr lang="en-US" altLang="ja-JP" sz="3200" dirty="0"/>
          </a:p>
          <a:p>
            <a:pPr marL="0" indent="0">
              <a:buNone/>
            </a:pPr>
            <a:r>
              <a:rPr lang="ja-JP" altLang="en-US" sz="3900" b="1" dirty="0"/>
              <a:t>基礎</a:t>
            </a:r>
            <a:r>
              <a:rPr lang="en-US" altLang="ja-JP" sz="3900" b="1" dirty="0"/>
              <a:t>(</a:t>
            </a:r>
            <a:r>
              <a:rPr lang="ja-JP" altLang="en-US" sz="3900" b="1" dirty="0"/>
              <a:t>中の仕組み</a:t>
            </a:r>
            <a:r>
              <a:rPr lang="en-US" altLang="ja-JP" sz="3900" b="1" dirty="0"/>
              <a:t>)</a:t>
            </a:r>
          </a:p>
          <a:p>
            <a:pPr marL="457200" lvl="1" indent="0">
              <a:buNone/>
            </a:pPr>
            <a:r>
              <a:rPr lang="ja-JP" altLang="en-US" dirty="0"/>
              <a:t>ディープラーニングってそもそも中身は何をやっているのか</a:t>
            </a:r>
          </a:p>
          <a:p>
            <a:pPr marL="0" indent="0">
              <a:buNone/>
            </a:pPr>
            <a:endParaRPr kumimoji="1" lang="ja-JP" altLang="en-US" sz="3200" dirty="0"/>
          </a:p>
        </p:txBody>
      </p:sp>
      <p:pic>
        <p:nvPicPr>
          <p:cNvPr id="21" name="図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5254" y="4770446"/>
            <a:ext cx="5313843" cy="1771281"/>
          </a:xfrm>
          <a:prstGeom prst="rect">
            <a:avLst/>
          </a:prstGeom>
        </p:spPr>
      </p:pic>
      <p:sp>
        <p:nvSpPr>
          <p:cNvPr id="30" name="テキスト ボックス 29"/>
          <p:cNvSpPr txBox="1"/>
          <p:nvPr/>
        </p:nvSpPr>
        <p:spPr>
          <a:xfrm>
            <a:off x="1028026" y="5866704"/>
            <a:ext cx="3877985" cy="584775"/>
          </a:xfrm>
          <a:prstGeom prst="rect">
            <a:avLst/>
          </a:prstGeom>
          <a:solidFill>
            <a:srgbClr val="FFC000"/>
          </a:solidFill>
        </p:spPr>
        <p:txBody>
          <a:bodyPr wrap="none" rtlCol="0">
            <a:spAutoFit/>
          </a:bodyPr>
          <a:lstStyle/>
          <a:p>
            <a:r>
              <a:rPr kumimoji="1" lang="ja-JP" altLang="en-US" sz="3200" dirty="0"/>
              <a:t>今日の</a:t>
            </a:r>
            <a:r>
              <a:rPr lang="ja-JP" altLang="en-US" sz="3200" dirty="0"/>
              <a:t>軸足</a:t>
            </a:r>
            <a:r>
              <a:rPr kumimoji="1" lang="ja-JP" altLang="en-US" sz="3200" dirty="0"/>
              <a:t>はこっち</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a:t>
            </a:fld>
            <a:endParaRPr kumimoji="1" lang="ja-JP" altLang="en-US"/>
          </a:p>
        </p:txBody>
      </p:sp>
      <p:pic>
        <p:nvPicPr>
          <p:cNvPr id="2056" name="Picture 8"/>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27134" y="304919"/>
            <a:ext cx="3679743" cy="1176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7534954" y="1387647"/>
            <a:ext cx="4236075" cy="1096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27792" y="2390898"/>
            <a:ext cx="3306619" cy="12002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938012" y="3456054"/>
            <a:ext cx="3592797" cy="12000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01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当たってなさ具合の数値が一番小さくなるところを探す</a:t>
            </a:r>
            <a:endParaRPr kumimoji="1" lang="ja-JP" altLang="en-US" dirty="0"/>
          </a:p>
        </p:txBody>
      </p:sp>
      <p:sp>
        <p:nvSpPr>
          <p:cNvPr id="4" name="コンテンツ プレースホルダー 3"/>
          <p:cNvSpPr>
            <a:spLocks noGrp="1"/>
          </p:cNvSpPr>
          <p:nvPr>
            <p:ph idx="1"/>
          </p:nvPr>
        </p:nvSpPr>
        <p:spPr>
          <a:xfrm>
            <a:off x="838200" y="1551267"/>
            <a:ext cx="10515600" cy="814574"/>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ja-JP" altLang="en-US" sz="2000" dirty="0"/>
              <a:t>イメージでいうと、コンピューターの計算力を頼りに、ちょっとずつパラメータ</a:t>
            </a:r>
            <a:r>
              <a:rPr lang="en-US" altLang="ja-JP" sz="2000" dirty="0"/>
              <a:t>W1, W2, W3, b1, b2, b3 (</a:t>
            </a:r>
            <a:r>
              <a:rPr lang="ja-JP" altLang="en-US" sz="2000" dirty="0"/>
              <a:t>全部で</a:t>
            </a:r>
            <a:r>
              <a:rPr lang="en-US" altLang="ja-JP" sz="2000" dirty="0"/>
              <a:t>45,350</a:t>
            </a:r>
            <a:r>
              <a:rPr lang="ja-JP" altLang="en-US" sz="2000" dirty="0"/>
              <a:t>個の数字</a:t>
            </a:r>
            <a:r>
              <a:rPr lang="en-US" altLang="ja-JP" sz="2000" dirty="0"/>
              <a:t>)</a:t>
            </a:r>
            <a:r>
              <a:rPr lang="ja-JP" altLang="en-US" sz="2000" dirty="0"/>
              <a:t>を変えながら、何度も何度も計算を繰り返して絶妙なパラメータの組み合わせを探すプロセス</a:t>
            </a:r>
            <a:endParaRPr lang="en-US" altLang="ja-JP" sz="2000" dirty="0"/>
          </a:p>
        </p:txBody>
      </p:sp>
      <p:sp>
        <p:nvSpPr>
          <p:cNvPr id="3" name="スライド番号プレースホルダー 2"/>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50</a:t>
            </a:fld>
            <a:endParaRPr kumimoji="1" lang="ja-JP" altLang="en-US" dirty="0"/>
          </a:p>
        </p:txBody>
      </p:sp>
      <p:cxnSp>
        <p:nvCxnSpPr>
          <p:cNvPr id="6" name="直線矢印コネクタ 5"/>
          <p:cNvCxnSpPr/>
          <p:nvPr/>
        </p:nvCxnSpPr>
        <p:spPr>
          <a:xfrm>
            <a:off x="3985783" y="2964288"/>
            <a:ext cx="0" cy="271162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cxnSpLocks/>
          </p:cNvCxnSpPr>
          <p:nvPr/>
        </p:nvCxnSpPr>
        <p:spPr>
          <a:xfrm flipH="1">
            <a:off x="3777575" y="5496530"/>
            <a:ext cx="431656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フリーフォーム: 図形 11"/>
          <p:cNvSpPr/>
          <p:nvPr/>
        </p:nvSpPr>
        <p:spPr>
          <a:xfrm>
            <a:off x="4193991" y="3136195"/>
            <a:ext cx="3565301" cy="2180949"/>
          </a:xfrm>
          <a:custGeom>
            <a:avLst/>
            <a:gdLst>
              <a:gd name="connsiteX0" fmla="*/ 0 w 3361386"/>
              <a:gd name="connsiteY0" fmla="*/ 77273 h 1894499"/>
              <a:gd name="connsiteX1" fmla="*/ 746975 w 3361386"/>
              <a:gd name="connsiteY1" fmla="*/ 1313645 h 1894499"/>
              <a:gd name="connsiteX2" fmla="*/ 1661375 w 3361386"/>
              <a:gd name="connsiteY2" fmla="*/ 1893194 h 1894499"/>
              <a:gd name="connsiteX3" fmla="*/ 2395470 w 3361386"/>
              <a:gd name="connsiteY3" fmla="*/ 1171977 h 1894499"/>
              <a:gd name="connsiteX4" fmla="*/ 2936383 w 3361386"/>
              <a:gd name="connsiteY4" fmla="*/ 721216 h 1894499"/>
              <a:gd name="connsiteX5" fmla="*/ 3361386 w 3361386"/>
              <a:gd name="connsiteY5" fmla="*/ 0 h 189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1386" h="1894499">
                <a:moveTo>
                  <a:pt x="0" y="77273"/>
                </a:moveTo>
                <a:cubicBezTo>
                  <a:pt x="235039" y="544132"/>
                  <a:pt x="470079" y="1010992"/>
                  <a:pt x="746975" y="1313645"/>
                </a:cubicBezTo>
                <a:cubicBezTo>
                  <a:pt x="1023871" y="1616298"/>
                  <a:pt x="1386626" y="1916805"/>
                  <a:pt x="1661375" y="1893194"/>
                </a:cubicBezTo>
                <a:cubicBezTo>
                  <a:pt x="1936124" y="1869583"/>
                  <a:pt x="2182969" y="1367307"/>
                  <a:pt x="2395470" y="1171977"/>
                </a:cubicBezTo>
                <a:cubicBezTo>
                  <a:pt x="2607971" y="976647"/>
                  <a:pt x="2775397" y="916546"/>
                  <a:pt x="2936383" y="721216"/>
                </a:cubicBezTo>
                <a:cubicBezTo>
                  <a:pt x="3097369" y="525887"/>
                  <a:pt x="3229377" y="262943"/>
                  <a:pt x="336138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773683" y="2766863"/>
            <a:ext cx="1250663" cy="369332"/>
          </a:xfrm>
          <a:prstGeom prst="rect">
            <a:avLst/>
          </a:prstGeom>
          <a:noFill/>
        </p:spPr>
        <p:txBody>
          <a:bodyPr wrap="none" rtlCol="0">
            <a:spAutoFit/>
          </a:bodyPr>
          <a:lstStyle/>
          <a:p>
            <a:r>
              <a:rPr kumimoji="1" lang="ja-JP" altLang="en-US" dirty="0"/>
              <a:t>損失関数</a:t>
            </a:r>
            <a:r>
              <a:rPr kumimoji="1" lang="en-US" altLang="ja-JP" i="1" dirty="0"/>
              <a:t>E</a:t>
            </a:r>
            <a:endParaRPr kumimoji="1" lang="ja-JP" altLang="en-US" i="1" dirty="0"/>
          </a:p>
        </p:txBody>
      </p:sp>
      <p:sp>
        <p:nvSpPr>
          <p:cNvPr id="14" name="テキスト ボックス 13"/>
          <p:cNvSpPr txBox="1"/>
          <p:nvPr/>
        </p:nvSpPr>
        <p:spPr>
          <a:xfrm>
            <a:off x="954004" y="3142342"/>
            <a:ext cx="2723823" cy="369332"/>
          </a:xfrm>
          <a:prstGeom prst="rect">
            <a:avLst/>
          </a:prstGeom>
          <a:noFill/>
        </p:spPr>
        <p:txBody>
          <a:bodyPr wrap="none" rtlCol="0">
            <a:spAutoFit/>
          </a:bodyPr>
          <a:lstStyle/>
          <a:p>
            <a:r>
              <a:rPr lang="ja-JP" altLang="en-US" dirty="0"/>
              <a:t>当たってなさ具合の指標</a:t>
            </a:r>
            <a:endParaRPr lang="en-US" altLang="ja-JP" dirty="0"/>
          </a:p>
        </p:txBody>
      </p:sp>
      <p:sp>
        <p:nvSpPr>
          <p:cNvPr id="15" name="テキスト ボックス 14"/>
          <p:cNvSpPr txBox="1"/>
          <p:nvPr/>
        </p:nvSpPr>
        <p:spPr>
          <a:xfrm>
            <a:off x="8143513" y="5311865"/>
            <a:ext cx="1338828" cy="369332"/>
          </a:xfrm>
          <a:prstGeom prst="rect">
            <a:avLst/>
          </a:prstGeom>
          <a:noFill/>
        </p:spPr>
        <p:txBody>
          <a:bodyPr wrap="none" rtlCol="0">
            <a:spAutoFit/>
          </a:bodyPr>
          <a:lstStyle/>
          <a:p>
            <a:r>
              <a:rPr kumimoji="1" lang="ja-JP" altLang="en-US" dirty="0"/>
              <a:t>パラメータ</a:t>
            </a:r>
            <a:endParaRPr kumimoji="1" lang="en-US" altLang="ja-JP" dirty="0"/>
          </a:p>
        </p:txBody>
      </p:sp>
      <p:sp>
        <p:nvSpPr>
          <p:cNvPr id="18" name="楕円 17"/>
          <p:cNvSpPr/>
          <p:nvPr/>
        </p:nvSpPr>
        <p:spPr>
          <a:xfrm>
            <a:off x="4481648" y="397927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660908" y="419792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4808000" y="441657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cxnSpLocks/>
          </p:cNvCxnSpPr>
          <p:nvPr/>
        </p:nvCxnSpPr>
        <p:spPr>
          <a:xfrm>
            <a:off x="4863662" y="4096967"/>
            <a:ext cx="242639" cy="319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096495" y="3927169"/>
            <a:ext cx="6816463" cy="646331"/>
          </a:xfrm>
          <a:prstGeom prst="rect">
            <a:avLst/>
          </a:prstGeom>
          <a:noFill/>
        </p:spPr>
        <p:txBody>
          <a:bodyPr wrap="square" rtlCol="0">
            <a:spAutoFit/>
          </a:bodyPr>
          <a:lstStyle/>
          <a:p>
            <a:r>
              <a:rPr lang="ja-JP" altLang="en-US" dirty="0">
                <a:solidFill>
                  <a:srgbClr val="0070C0"/>
                </a:solidFill>
              </a:rPr>
              <a:t>足元の坂の傾きを調べて、その傾きの大きさに従って一歩進む。</a:t>
            </a:r>
            <a:endParaRPr kumimoji="1" lang="en-US" altLang="ja-JP" dirty="0">
              <a:solidFill>
                <a:srgbClr val="0070C0"/>
              </a:solidFill>
            </a:endParaRPr>
          </a:p>
          <a:p>
            <a:r>
              <a:rPr lang="ja-JP" altLang="en-US" dirty="0">
                <a:solidFill>
                  <a:srgbClr val="0070C0"/>
                </a:solidFill>
              </a:rPr>
              <a:t>それを繰り返して、</a:t>
            </a:r>
            <a:r>
              <a:rPr lang="en-US" altLang="ja-JP" i="1" dirty="0">
                <a:solidFill>
                  <a:srgbClr val="0070C0"/>
                </a:solidFill>
              </a:rPr>
              <a:t>E</a:t>
            </a:r>
            <a:r>
              <a:rPr lang="ja-JP" altLang="en-US" dirty="0">
                <a:solidFill>
                  <a:srgbClr val="0070C0"/>
                </a:solidFill>
              </a:rPr>
              <a:t>の</a:t>
            </a:r>
            <a:r>
              <a:rPr kumimoji="1" lang="ja-JP" altLang="en-US" dirty="0">
                <a:solidFill>
                  <a:srgbClr val="0070C0"/>
                </a:solidFill>
              </a:rPr>
              <a:t>一番低いところを探す。</a:t>
            </a:r>
          </a:p>
        </p:txBody>
      </p:sp>
      <p:sp>
        <p:nvSpPr>
          <p:cNvPr id="5" name="正方形/長方形 4"/>
          <p:cNvSpPr/>
          <p:nvPr/>
        </p:nvSpPr>
        <p:spPr>
          <a:xfrm>
            <a:off x="6637652" y="5852433"/>
            <a:ext cx="5636479" cy="369332"/>
          </a:xfrm>
          <a:prstGeom prst="rect">
            <a:avLst/>
          </a:prstGeom>
        </p:spPr>
        <p:txBody>
          <a:bodyPr wrap="none">
            <a:spAutoFit/>
          </a:bodyPr>
          <a:lstStyle/>
          <a:p>
            <a:r>
              <a:rPr lang="en-US" altLang="ja-JP" dirty="0"/>
              <a:t>W1, W2, W3, b1, b2, b3</a:t>
            </a:r>
            <a:r>
              <a:rPr lang="ja-JP" altLang="en-US" dirty="0"/>
              <a:t>の</a:t>
            </a:r>
            <a:r>
              <a:rPr lang="en-US" altLang="ja-JP" dirty="0"/>
              <a:t>45,350</a:t>
            </a:r>
            <a:r>
              <a:rPr lang="ja-JP" altLang="en-US" dirty="0"/>
              <a:t>個それぞれに対して</a:t>
            </a:r>
          </a:p>
        </p:txBody>
      </p:sp>
    </p:spTree>
    <p:extLst>
      <p:ext uri="{BB962C8B-B14F-4D97-AF65-F5344CB8AC3E}">
        <p14:creationId xmlns:p14="http://schemas.microsoft.com/office/powerpoint/2010/main" val="3718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Autofit/>
          </a:bodyPr>
          <a:lstStyle/>
          <a:p>
            <a:r>
              <a:rPr kumimoji="1" lang="ja-JP" altLang="en-US" sz="3600" dirty="0"/>
              <a:t>今日は学習の実装は割愛</a:t>
            </a:r>
            <a:r>
              <a:rPr lang="ja-JP" altLang="en-US" sz="3600" dirty="0"/>
              <a:t>なので、まるで三分間クッキングのように、</a:t>
            </a:r>
            <a:r>
              <a:rPr lang="ja-JP" altLang="en-US" sz="3600" dirty="0" err="1"/>
              <a:t>そこ</a:t>
            </a:r>
            <a:r>
              <a:rPr kumimoji="1" lang="ja-JP" altLang="en-US" sz="3600" dirty="0" err="1"/>
              <a:t>そこ</a:t>
            </a:r>
            <a:r>
              <a:rPr kumimoji="1" lang="ja-JP" altLang="en-US" sz="3600" dirty="0"/>
              <a:t>絶妙なパラメータを手に入れたとする</a:t>
            </a:r>
            <a:r>
              <a:rPr lang="en-US" altLang="ja-JP" sz="3600" dirty="0">
                <a:sym typeface="Wingdings" panose="05000000000000000000" pitchFamily="2" charset="2"/>
              </a:rPr>
              <a:t></a:t>
            </a:r>
            <a:endParaRPr kumimoji="1" lang="ja-JP" altLang="en-US" sz="36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51</a:t>
            </a:fld>
            <a:endParaRPr kumimoji="1" lang="ja-JP" altLang="en-US"/>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5521" y="2326961"/>
            <a:ext cx="2695546" cy="2115837"/>
          </a:xfrm>
          <a:prstGeom prst="rect">
            <a:avLst/>
          </a:prstGeom>
        </p:spPr>
      </p:pic>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5255" y="2302509"/>
            <a:ext cx="884170" cy="2197390"/>
          </a:xfrm>
          <a:prstGeom prst="rect">
            <a:avLst/>
          </a:prstGeom>
        </p:spPr>
      </p:pic>
      <p:sp>
        <p:nvSpPr>
          <p:cNvPr id="8" name="テキスト ボックス 7"/>
          <p:cNvSpPr txBox="1"/>
          <p:nvPr/>
        </p:nvSpPr>
        <p:spPr>
          <a:xfrm>
            <a:off x="8296950" y="2760072"/>
            <a:ext cx="189647" cy="153888"/>
          </a:xfrm>
          <a:prstGeom prst="rect">
            <a:avLst/>
          </a:prstGeom>
          <a:noFill/>
        </p:spPr>
        <p:txBody>
          <a:bodyPr wrap="square" rtlCol="0">
            <a:spAutoFit/>
          </a:bodyPr>
          <a:lstStyle/>
          <a:p>
            <a:r>
              <a:rPr kumimoji="1" lang="en-US" altLang="ja-JP" sz="400" dirty="0">
                <a:solidFill>
                  <a:schemeClr val="accent2"/>
                </a:solidFill>
              </a:rPr>
              <a:t>1</a:t>
            </a:r>
            <a:endParaRPr kumimoji="1" lang="ja-JP" altLang="en-US" sz="400" dirty="0">
              <a:solidFill>
                <a:schemeClr val="accent2"/>
              </a:solidFill>
            </a:endParaRPr>
          </a:p>
        </p:txBody>
      </p:sp>
      <p:sp>
        <p:nvSpPr>
          <p:cNvPr id="9" name="テキスト ボックス 8"/>
          <p:cNvSpPr txBox="1"/>
          <p:nvPr/>
        </p:nvSpPr>
        <p:spPr>
          <a:xfrm>
            <a:off x="8296950" y="2615014"/>
            <a:ext cx="189647" cy="153888"/>
          </a:xfrm>
          <a:prstGeom prst="rect">
            <a:avLst/>
          </a:prstGeom>
          <a:noFill/>
        </p:spPr>
        <p:txBody>
          <a:bodyPr wrap="square" rtlCol="0">
            <a:spAutoFit/>
          </a:bodyPr>
          <a:lstStyle/>
          <a:p>
            <a:r>
              <a:rPr kumimoji="1" lang="en-US" altLang="ja-JP" sz="400" dirty="0">
                <a:solidFill>
                  <a:schemeClr val="accent2"/>
                </a:solidFill>
              </a:rPr>
              <a:t>0</a:t>
            </a:r>
            <a:endParaRPr kumimoji="1" lang="ja-JP" altLang="en-US" sz="400" dirty="0">
              <a:solidFill>
                <a:schemeClr val="accent2"/>
              </a:solidFill>
            </a:endParaRPr>
          </a:p>
        </p:txBody>
      </p:sp>
      <p:sp>
        <p:nvSpPr>
          <p:cNvPr id="10" name="テキスト ボックス 9"/>
          <p:cNvSpPr txBox="1"/>
          <p:nvPr/>
        </p:nvSpPr>
        <p:spPr>
          <a:xfrm>
            <a:off x="8296950" y="2905131"/>
            <a:ext cx="189647" cy="153888"/>
          </a:xfrm>
          <a:prstGeom prst="rect">
            <a:avLst/>
          </a:prstGeom>
          <a:noFill/>
        </p:spPr>
        <p:txBody>
          <a:bodyPr wrap="square" rtlCol="0">
            <a:spAutoFit/>
          </a:bodyPr>
          <a:lstStyle/>
          <a:p>
            <a:r>
              <a:rPr kumimoji="1" lang="en-US" altLang="ja-JP" sz="400" dirty="0">
                <a:solidFill>
                  <a:schemeClr val="accent2"/>
                </a:solidFill>
              </a:rPr>
              <a:t>2</a:t>
            </a:r>
            <a:endParaRPr kumimoji="1" lang="ja-JP" altLang="en-US" sz="400" dirty="0">
              <a:solidFill>
                <a:schemeClr val="accent2"/>
              </a:solidFill>
            </a:endParaRPr>
          </a:p>
        </p:txBody>
      </p:sp>
      <p:sp>
        <p:nvSpPr>
          <p:cNvPr id="11" name="テキスト ボックス 10"/>
          <p:cNvSpPr txBox="1"/>
          <p:nvPr/>
        </p:nvSpPr>
        <p:spPr>
          <a:xfrm>
            <a:off x="8296950" y="3050190"/>
            <a:ext cx="189647" cy="153888"/>
          </a:xfrm>
          <a:prstGeom prst="rect">
            <a:avLst/>
          </a:prstGeom>
          <a:noFill/>
        </p:spPr>
        <p:txBody>
          <a:bodyPr wrap="square" rtlCol="0">
            <a:spAutoFit/>
          </a:bodyPr>
          <a:lstStyle/>
          <a:p>
            <a:r>
              <a:rPr kumimoji="1" lang="en-US" altLang="ja-JP" sz="400" dirty="0">
                <a:solidFill>
                  <a:schemeClr val="accent2"/>
                </a:solidFill>
              </a:rPr>
              <a:t>3</a:t>
            </a:r>
            <a:endParaRPr kumimoji="1" lang="ja-JP" altLang="en-US" sz="400" dirty="0">
              <a:solidFill>
                <a:schemeClr val="accent2"/>
              </a:solidFill>
            </a:endParaRPr>
          </a:p>
        </p:txBody>
      </p:sp>
      <p:sp>
        <p:nvSpPr>
          <p:cNvPr id="12" name="テキスト ボックス 11"/>
          <p:cNvSpPr txBox="1"/>
          <p:nvPr/>
        </p:nvSpPr>
        <p:spPr>
          <a:xfrm>
            <a:off x="8296950" y="3340309"/>
            <a:ext cx="189647" cy="153888"/>
          </a:xfrm>
          <a:prstGeom prst="rect">
            <a:avLst/>
          </a:prstGeom>
          <a:noFill/>
        </p:spPr>
        <p:txBody>
          <a:bodyPr wrap="square" rtlCol="0">
            <a:spAutoFit/>
          </a:bodyPr>
          <a:lstStyle/>
          <a:p>
            <a:r>
              <a:rPr kumimoji="1" lang="en-US" altLang="ja-JP" sz="400" dirty="0">
                <a:solidFill>
                  <a:schemeClr val="accent2"/>
                </a:solidFill>
              </a:rPr>
              <a:t>5</a:t>
            </a:r>
            <a:endParaRPr kumimoji="1" lang="ja-JP" altLang="en-US" sz="400" dirty="0">
              <a:solidFill>
                <a:schemeClr val="accent2"/>
              </a:solidFill>
            </a:endParaRPr>
          </a:p>
        </p:txBody>
      </p:sp>
      <p:sp>
        <p:nvSpPr>
          <p:cNvPr id="13" name="テキスト ボックス 12"/>
          <p:cNvSpPr txBox="1"/>
          <p:nvPr/>
        </p:nvSpPr>
        <p:spPr>
          <a:xfrm>
            <a:off x="8296950" y="3195249"/>
            <a:ext cx="189647" cy="153888"/>
          </a:xfrm>
          <a:prstGeom prst="rect">
            <a:avLst/>
          </a:prstGeom>
          <a:noFill/>
        </p:spPr>
        <p:txBody>
          <a:bodyPr wrap="square" rtlCol="0">
            <a:spAutoFit/>
          </a:bodyPr>
          <a:lstStyle/>
          <a:p>
            <a:r>
              <a:rPr lang="en-US" altLang="ja-JP" sz="400" dirty="0">
                <a:solidFill>
                  <a:schemeClr val="accent2"/>
                </a:solidFill>
              </a:rPr>
              <a:t>4</a:t>
            </a:r>
            <a:endParaRPr kumimoji="1" lang="ja-JP" altLang="en-US" sz="400" dirty="0">
              <a:solidFill>
                <a:schemeClr val="accent2"/>
              </a:solidFill>
            </a:endParaRPr>
          </a:p>
        </p:txBody>
      </p:sp>
      <p:sp>
        <p:nvSpPr>
          <p:cNvPr id="14" name="テキスト ボックス 13"/>
          <p:cNvSpPr txBox="1"/>
          <p:nvPr/>
        </p:nvSpPr>
        <p:spPr>
          <a:xfrm>
            <a:off x="8296950" y="3485368"/>
            <a:ext cx="189647" cy="153888"/>
          </a:xfrm>
          <a:prstGeom prst="rect">
            <a:avLst/>
          </a:prstGeom>
          <a:noFill/>
        </p:spPr>
        <p:txBody>
          <a:bodyPr wrap="square" rtlCol="0">
            <a:spAutoFit/>
          </a:bodyPr>
          <a:lstStyle/>
          <a:p>
            <a:r>
              <a:rPr kumimoji="1" lang="en-US" altLang="ja-JP" sz="400" dirty="0">
                <a:solidFill>
                  <a:schemeClr val="accent2"/>
                </a:solidFill>
              </a:rPr>
              <a:t>6</a:t>
            </a:r>
            <a:endParaRPr kumimoji="1" lang="ja-JP" altLang="en-US" sz="400" dirty="0">
              <a:solidFill>
                <a:schemeClr val="accent2"/>
              </a:solidFill>
            </a:endParaRPr>
          </a:p>
        </p:txBody>
      </p:sp>
      <p:sp>
        <p:nvSpPr>
          <p:cNvPr id="15" name="テキスト ボックス 14"/>
          <p:cNvSpPr txBox="1"/>
          <p:nvPr/>
        </p:nvSpPr>
        <p:spPr>
          <a:xfrm>
            <a:off x="8296950" y="3630427"/>
            <a:ext cx="189647" cy="153888"/>
          </a:xfrm>
          <a:prstGeom prst="rect">
            <a:avLst/>
          </a:prstGeom>
          <a:noFill/>
        </p:spPr>
        <p:txBody>
          <a:bodyPr wrap="square" rtlCol="0">
            <a:spAutoFit/>
          </a:bodyPr>
          <a:lstStyle/>
          <a:p>
            <a:r>
              <a:rPr kumimoji="1" lang="en-US" altLang="ja-JP" sz="400" dirty="0">
                <a:solidFill>
                  <a:schemeClr val="accent2"/>
                </a:solidFill>
              </a:rPr>
              <a:t>7</a:t>
            </a:r>
            <a:endParaRPr kumimoji="1" lang="ja-JP" altLang="en-US" sz="400" dirty="0">
              <a:solidFill>
                <a:schemeClr val="accent2"/>
              </a:solidFill>
            </a:endParaRPr>
          </a:p>
        </p:txBody>
      </p:sp>
      <p:sp>
        <p:nvSpPr>
          <p:cNvPr id="16" name="テキスト ボックス 15"/>
          <p:cNvSpPr txBox="1"/>
          <p:nvPr/>
        </p:nvSpPr>
        <p:spPr>
          <a:xfrm>
            <a:off x="8296950" y="3920547"/>
            <a:ext cx="189647" cy="153888"/>
          </a:xfrm>
          <a:prstGeom prst="rect">
            <a:avLst/>
          </a:prstGeom>
          <a:noFill/>
        </p:spPr>
        <p:txBody>
          <a:bodyPr wrap="square" rtlCol="0">
            <a:spAutoFit/>
          </a:bodyPr>
          <a:lstStyle/>
          <a:p>
            <a:r>
              <a:rPr kumimoji="1" lang="en-US" altLang="ja-JP" sz="400" dirty="0"/>
              <a:t>9</a:t>
            </a:r>
            <a:endParaRPr kumimoji="1" lang="ja-JP" altLang="en-US" sz="400" dirty="0"/>
          </a:p>
        </p:txBody>
      </p:sp>
      <p:sp>
        <p:nvSpPr>
          <p:cNvPr id="17" name="テキスト ボックス 16"/>
          <p:cNvSpPr txBox="1"/>
          <p:nvPr/>
        </p:nvSpPr>
        <p:spPr>
          <a:xfrm>
            <a:off x="8296950" y="3775485"/>
            <a:ext cx="189647" cy="153888"/>
          </a:xfrm>
          <a:prstGeom prst="rect">
            <a:avLst/>
          </a:prstGeom>
          <a:noFill/>
        </p:spPr>
        <p:txBody>
          <a:bodyPr wrap="square" rtlCol="0">
            <a:spAutoFit/>
          </a:bodyPr>
          <a:lstStyle/>
          <a:p>
            <a:r>
              <a:rPr lang="en-US" altLang="ja-JP" sz="400" dirty="0"/>
              <a:t>8</a:t>
            </a:r>
            <a:endParaRPr kumimoji="1" lang="ja-JP" altLang="en-US" sz="400" dirty="0"/>
          </a:p>
        </p:txBody>
      </p:sp>
      <p:sp>
        <p:nvSpPr>
          <p:cNvPr id="18" name="テキスト ボックス 17"/>
          <p:cNvSpPr txBox="1"/>
          <p:nvPr/>
        </p:nvSpPr>
        <p:spPr>
          <a:xfrm>
            <a:off x="6111219" y="3218732"/>
            <a:ext cx="529312" cy="369332"/>
          </a:xfrm>
          <a:prstGeom prst="rect">
            <a:avLst/>
          </a:prstGeom>
          <a:noFill/>
        </p:spPr>
        <p:txBody>
          <a:bodyPr wrap="none" rtlCol="0">
            <a:spAutoFit/>
          </a:bodyPr>
          <a:lstStyle/>
          <a:p>
            <a:r>
              <a:rPr kumimoji="1" lang="en-US" altLang="ja-JP" b="1" dirty="0">
                <a:solidFill>
                  <a:schemeClr val="accent2"/>
                </a:solidFill>
              </a:rPr>
              <a:t>W1</a:t>
            </a:r>
            <a:endParaRPr kumimoji="1" lang="ja-JP" altLang="en-US" b="1" dirty="0">
              <a:solidFill>
                <a:schemeClr val="accent2"/>
              </a:solidFill>
            </a:endParaRPr>
          </a:p>
        </p:txBody>
      </p:sp>
      <p:sp>
        <p:nvSpPr>
          <p:cNvPr id="19" name="テキスト ボックス 18"/>
          <p:cNvSpPr txBox="1"/>
          <p:nvPr/>
        </p:nvSpPr>
        <p:spPr>
          <a:xfrm>
            <a:off x="6872700" y="3202002"/>
            <a:ext cx="529312" cy="369332"/>
          </a:xfrm>
          <a:prstGeom prst="rect">
            <a:avLst/>
          </a:prstGeom>
          <a:noFill/>
        </p:spPr>
        <p:txBody>
          <a:bodyPr wrap="none" rtlCol="0">
            <a:spAutoFit/>
          </a:bodyPr>
          <a:lstStyle/>
          <a:p>
            <a:r>
              <a:rPr kumimoji="1" lang="en-US" altLang="ja-JP" b="1" dirty="0">
                <a:solidFill>
                  <a:schemeClr val="accent2"/>
                </a:solidFill>
              </a:rPr>
              <a:t>W2</a:t>
            </a:r>
            <a:endParaRPr kumimoji="1" lang="ja-JP" altLang="en-US" b="1" dirty="0">
              <a:solidFill>
                <a:schemeClr val="accent2"/>
              </a:solidFill>
            </a:endParaRPr>
          </a:p>
        </p:txBody>
      </p:sp>
      <p:sp>
        <p:nvSpPr>
          <p:cNvPr id="20" name="テキスト ボックス 19"/>
          <p:cNvSpPr txBox="1"/>
          <p:nvPr/>
        </p:nvSpPr>
        <p:spPr>
          <a:xfrm>
            <a:off x="7634182" y="3202013"/>
            <a:ext cx="529312" cy="369332"/>
          </a:xfrm>
          <a:prstGeom prst="rect">
            <a:avLst/>
          </a:prstGeom>
          <a:noFill/>
        </p:spPr>
        <p:txBody>
          <a:bodyPr wrap="none" rtlCol="0">
            <a:spAutoFit/>
          </a:bodyPr>
          <a:lstStyle/>
          <a:p>
            <a:r>
              <a:rPr kumimoji="1" lang="en-US" altLang="ja-JP" b="1" dirty="0">
                <a:solidFill>
                  <a:schemeClr val="accent2"/>
                </a:solidFill>
              </a:rPr>
              <a:t>W3</a:t>
            </a:r>
            <a:endParaRPr kumimoji="1" lang="ja-JP" altLang="en-US" b="1" dirty="0">
              <a:solidFill>
                <a:schemeClr val="accent2"/>
              </a:solidFill>
            </a:endParaRPr>
          </a:p>
        </p:txBody>
      </p:sp>
      <p:sp>
        <p:nvSpPr>
          <p:cNvPr id="21" name="テキスト ボックス 20"/>
          <p:cNvSpPr txBox="1"/>
          <p:nvPr/>
        </p:nvSpPr>
        <p:spPr>
          <a:xfrm>
            <a:off x="5822944" y="4449815"/>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2" name="テキスト ボックス 21"/>
          <p:cNvSpPr txBox="1"/>
          <p:nvPr/>
        </p:nvSpPr>
        <p:spPr>
          <a:xfrm>
            <a:off x="6493643" y="2600855"/>
            <a:ext cx="458780" cy="369332"/>
          </a:xfrm>
          <a:prstGeom prst="rect">
            <a:avLst/>
          </a:prstGeom>
          <a:noFill/>
        </p:spPr>
        <p:txBody>
          <a:bodyPr wrap="none" rtlCol="0">
            <a:spAutoFit/>
          </a:bodyPr>
          <a:lstStyle/>
          <a:p>
            <a:r>
              <a:rPr kumimoji="1" lang="en-US" altLang="ja-JP" b="1" dirty="0">
                <a:solidFill>
                  <a:schemeClr val="accent2"/>
                </a:solidFill>
              </a:rPr>
              <a:t>b1</a:t>
            </a:r>
            <a:endParaRPr kumimoji="1" lang="ja-JP" altLang="en-US" b="1" dirty="0">
              <a:solidFill>
                <a:schemeClr val="accent2"/>
              </a:solidFill>
            </a:endParaRPr>
          </a:p>
        </p:txBody>
      </p:sp>
      <p:sp>
        <p:nvSpPr>
          <p:cNvPr id="23" name="テキスト ボックス 22"/>
          <p:cNvSpPr txBox="1"/>
          <p:nvPr/>
        </p:nvSpPr>
        <p:spPr>
          <a:xfrm>
            <a:off x="7259314" y="2119488"/>
            <a:ext cx="458780" cy="369332"/>
          </a:xfrm>
          <a:prstGeom prst="rect">
            <a:avLst/>
          </a:prstGeom>
          <a:noFill/>
        </p:spPr>
        <p:txBody>
          <a:bodyPr wrap="none" rtlCol="0">
            <a:spAutoFit/>
          </a:bodyPr>
          <a:lstStyle/>
          <a:p>
            <a:r>
              <a:rPr kumimoji="1" lang="en-US" altLang="ja-JP" b="1" dirty="0">
                <a:solidFill>
                  <a:schemeClr val="accent2"/>
                </a:solidFill>
              </a:rPr>
              <a:t>b2</a:t>
            </a:r>
            <a:endParaRPr kumimoji="1" lang="ja-JP" altLang="en-US" b="1" dirty="0">
              <a:solidFill>
                <a:schemeClr val="accent2"/>
              </a:solidFill>
            </a:endParaRPr>
          </a:p>
        </p:txBody>
      </p:sp>
      <p:sp>
        <p:nvSpPr>
          <p:cNvPr id="24" name="テキスト ボックス 23"/>
          <p:cNvSpPr txBox="1"/>
          <p:nvPr/>
        </p:nvSpPr>
        <p:spPr>
          <a:xfrm>
            <a:off x="8069994" y="2380724"/>
            <a:ext cx="458780" cy="369332"/>
          </a:xfrm>
          <a:prstGeom prst="rect">
            <a:avLst/>
          </a:prstGeom>
          <a:noFill/>
        </p:spPr>
        <p:txBody>
          <a:bodyPr wrap="none" rtlCol="0">
            <a:spAutoFit/>
          </a:bodyPr>
          <a:lstStyle/>
          <a:p>
            <a:r>
              <a:rPr kumimoji="1" lang="en-US" altLang="ja-JP" b="1" dirty="0">
                <a:solidFill>
                  <a:schemeClr val="accent2"/>
                </a:solidFill>
              </a:rPr>
              <a:t>b3</a:t>
            </a:r>
            <a:endParaRPr kumimoji="1" lang="ja-JP" altLang="en-US" b="1" dirty="0">
              <a:solidFill>
                <a:schemeClr val="accent2"/>
              </a:solidFill>
            </a:endParaRPr>
          </a:p>
        </p:txBody>
      </p:sp>
      <p:sp>
        <p:nvSpPr>
          <p:cNvPr id="25" name="テキスト ボックス 24"/>
          <p:cNvSpPr txBox="1"/>
          <p:nvPr/>
        </p:nvSpPr>
        <p:spPr>
          <a:xfrm>
            <a:off x="6674512" y="3920547"/>
            <a:ext cx="313078" cy="200055"/>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26" name="テキスト ボックス 25"/>
          <p:cNvSpPr txBox="1"/>
          <p:nvPr/>
        </p:nvSpPr>
        <p:spPr>
          <a:xfrm>
            <a:off x="7467760" y="4339988"/>
            <a:ext cx="313078" cy="200055"/>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27" name="テキスト ボックス 26"/>
          <p:cNvSpPr txBox="1"/>
          <p:nvPr/>
        </p:nvSpPr>
        <p:spPr>
          <a:xfrm>
            <a:off x="8155069" y="4068848"/>
            <a:ext cx="313078" cy="200055"/>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28" name="テキスト ボックス 27"/>
          <p:cNvSpPr txBox="1"/>
          <p:nvPr/>
        </p:nvSpPr>
        <p:spPr>
          <a:xfrm>
            <a:off x="5977577" y="3452334"/>
            <a:ext cx="769763" cy="307777"/>
          </a:xfrm>
          <a:prstGeom prst="rect">
            <a:avLst/>
          </a:prstGeom>
          <a:noFill/>
        </p:spPr>
        <p:txBody>
          <a:bodyPr wrap="none" rtlCol="0">
            <a:spAutoFit/>
          </a:bodyPr>
          <a:lstStyle/>
          <a:p>
            <a:r>
              <a:rPr kumimoji="1" lang="en-US" altLang="ja-JP" sz="1400" dirty="0">
                <a:solidFill>
                  <a:schemeClr val="accent2"/>
                </a:solidFill>
              </a:rPr>
              <a:t>50x784</a:t>
            </a:r>
            <a:endParaRPr kumimoji="1" lang="ja-JP" altLang="en-US" sz="1400" dirty="0">
              <a:solidFill>
                <a:schemeClr val="accent2"/>
              </a:solidFill>
            </a:endParaRPr>
          </a:p>
        </p:txBody>
      </p:sp>
      <p:sp>
        <p:nvSpPr>
          <p:cNvPr id="29" name="テキスト ボックス 28"/>
          <p:cNvSpPr txBox="1"/>
          <p:nvPr/>
        </p:nvSpPr>
        <p:spPr>
          <a:xfrm>
            <a:off x="6755302" y="3434544"/>
            <a:ext cx="769763" cy="307777"/>
          </a:xfrm>
          <a:prstGeom prst="rect">
            <a:avLst/>
          </a:prstGeom>
          <a:noFill/>
        </p:spPr>
        <p:txBody>
          <a:bodyPr wrap="none" rtlCol="0">
            <a:spAutoFit/>
          </a:bodyPr>
          <a:lstStyle/>
          <a:p>
            <a:r>
              <a:rPr kumimoji="1" lang="en-US" altLang="ja-JP" sz="1400" dirty="0">
                <a:solidFill>
                  <a:schemeClr val="accent2"/>
                </a:solidFill>
              </a:rPr>
              <a:t>100x50</a:t>
            </a:r>
            <a:endParaRPr kumimoji="1" lang="ja-JP" altLang="en-US" sz="1400" dirty="0">
              <a:solidFill>
                <a:schemeClr val="accent2"/>
              </a:solidFill>
            </a:endParaRPr>
          </a:p>
        </p:txBody>
      </p:sp>
      <p:sp>
        <p:nvSpPr>
          <p:cNvPr id="30" name="テキスト ボックス 29"/>
          <p:cNvSpPr txBox="1"/>
          <p:nvPr/>
        </p:nvSpPr>
        <p:spPr>
          <a:xfrm>
            <a:off x="7554407" y="3436918"/>
            <a:ext cx="769763" cy="307777"/>
          </a:xfrm>
          <a:prstGeom prst="rect">
            <a:avLst/>
          </a:prstGeom>
          <a:noFill/>
        </p:spPr>
        <p:txBody>
          <a:bodyPr wrap="none" rtlCol="0">
            <a:spAutoFit/>
          </a:bodyPr>
          <a:lstStyle/>
          <a:p>
            <a:r>
              <a:rPr kumimoji="1" lang="en-US" altLang="ja-JP" sz="1400" dirty="0">
                <a:solidFill>
                  <a:schemeClr val="accent2"/>
                </a:solidFill>
              </a:rPr>
              <a:t>10x100</a:t>
            </a:r>
            <a:endParaRPr kumimoji="1" lang="ja-JP" altLang="en-US" sz="1400" dirty="0">
              <a:solidFill>
                <a:schemeClr val="accent2"/>
              </a:solidFill>
            </a:endParaRPr>
          </a:p>
        </p:txBody>
      </p:sp>
      <p:pic>
        <p:nvPicPr>
          <p:cNvPr id="31" name="図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66704" y="1856351"/>
            <a:ext cx="1585915" cy="1582020"/>
          </a:xfrm>
          <a:prstGeom prst="ellipse">
            <a:avLst/>
          </a:prstGeom>
          <a:ln>
            <a:noFill/>
          </a:ln>
          <a:effectLst>
            <a:softEdge rad="112500"/>
          </a:effectLst>
        </p:spPr>
      </p:pic>
      <p:sp>
        <p:nvSpPr>
          <p:cNvPr id="32" name="矢印: 右 31"/>
          <p:cNvSpPr/>
          <p:nvPr/>
        </p:nvSpPr>
        <p:spPr>
          <a:xfrm rot="1747858">
            <a:off x="4050129" y="2903404"/>
            <a:ext cx="930321" cy="6216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781602" y="2418491"/>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pic>
        <p:nvPicPr>
          <p:cNvPr id="39" name="図 38"/>
          <p:cNvPicPr>
            <a:picLocks noChangeAspect="1"/>
          </p:cNvPicPr>
          <p:nvPr/>
        </p:nvPicPr>
        <p:blipFill>
          <a:blip r:embed="rId5">
            <a:clrChange>
              <a:clrFrom>
                <a:srgbClr val="FFFFFF"/>
              </a:clrFrom>
              <a:clrTo>
                <a:srgbClr val="FFFFFF">
                  <a:alpha val="0"/>
                </a:srgbClr>
              </a:clrTo>
            </a:clrChange>
          </a:blip>
          <a:stretch>
            <a:fillRect/>
          </a:stretch>
        </p:blipFill>
        <p:spPr>
          <a:xfrm>
            <a:off x="6619906" y="2425705"/>
            <a:ext cx="528086" cy="498194"/>
          </a:xfrm>
          <a:prstGeom prst="rect">
            <a:avLst/>
          </a:prstGeom>
        </p:spPr>
      </p:pic>
      <p:pic>
        <p:nvPicPr>
          <p:cNvPr id="40" name="図 39"/>
          <p:cNvPicPr>
            <a:picLocks noChangeAspect="1"/>
          </p:cNvPicPr>
          <p:nvPr/>
        </p:nvPicPr>
        <p:blipFill>
          <a:blip r:embed="rId5">
            <a:clrChange>
              <a:clrFrom>
                <a:srgbClr val="FFFFFF"/>
              </a:clrFrom>
              <a:clrTo>
                <a:srgbClr val="FFFFFF">
                  <a:alpha val="0"/>
                </a:srgbClr>
              </a:clrTo>
            </a:clrChange>
          </a:blip>
          <a:stretch>
            <a:fillRect/>
          </a:stretch>
        </p:blipFill>
        <p:spPr>
          <a:xfrm>
            <a:off x="6270026" y="3067504"/>
            <a:ext cx="528086" cy="498194"/>
          </a:xfrm>
          <a:prstGeom prst="rect">
            <a:avLst/>
          </a:prstGeom>
        </p:spPr>
      </p:pic>
      <p:pic>
        <p:nvPicPr>
          <p:cNvPr id="41" name="図 40"/>
          <p:cNvPicPr>
            <a:picLocks noChangeAspect="1"/>
          </p:cNvPicPr>
          <p:nvPr/>
        </p:nvPicPr>
        <p:blipFill>
          <a:blip r:embed="rId5">
            <a:clrChange>
              <a:clrFrom>
                <a:srgbClr val="FFFFFF"/>
              </a:clrFrom>
              <a:clrTo>
                <a:srgbClr val="FFFFFF">
                  <a:alpha val="0"/>
                </a:srgbClr>
              </a:clrTo>
            </a:clrChange>
          </a:blip>
          <a:stretch>
            <a:fillRect/>
          </a:stretch>
        </p:blipFill>
        <p:spPr>
          <a:xfrm>
            <a:off x="7053490" y="3052478"/>
            <a:ext cx="528086" cy="498194"/>
          </a:xfrm>
          <a:prstGeom prst="rect">
            <a:avLst/>
          </a:prstGeom>
        </p:spPr>
      </p:pic>
      <p:pic>
        <p:nvPicPr>
          <p:cNvPr id="42" name="図 41"/>
          <p:cNvPicPr>
            <a:picLocks noChangeAspect="1"/>
          </p:cNvPicPr>
          <p:nvPr/>
        </p:nvPicPr>
        <p:blipFill>
          <a:blip r:embed="rId5">
            <a:clrChange>
              <a:clrFrom>
                <a:srgbClr val="FFFFFF"/>
              </a:clrFrom>
              <a:clrTo>
                <a:srgbClr val="FFFFFF">
                  <a:alpha val="0"/>
                </a:srgbClr>
              </a:clrTo>
            </a:clrChange>
          </a:blip>
          <a:stretch>
            <a:fillRect/>
          </a:stretch>
        </p:blipFill>
        <p:spPr>
          <a:xfrm>
            <a:off x="7836954" y="3101847"/>
            <a:ext cx="528086" cy="498194"/>
          </a:xfrm>
          <a:prstGeom prst="rect">
            <a:avLst/>
          </a:prstGeom>
        </p:spPr>
      </p:pic>
      <p:pic>
        <p:nvPicPr>
          <p:cNvPr id="43" name="図 42"/>
          <p:cNvPicPr>
            <a:picLocks noChangeAspect="1"/>
          </p:cNvPicPr>
          <p:nvPr/>
        </p:nvPicPr>
        <p:blipFill>
          <a:blip r:embed="rId5">
            <a:clrChange>
              <a:clrFrom>
                <a:srgbClr val="FFFFFF"/>
              </a:clrFrom>
              <a:clrTo>
                <a:srgbClr val="FFFFFF">
                  <a:alpha val="0"/>
                </a:srgbClr>
              </a:clrTo>
            </a:clrChange>
          </a:blip>
          <a:stretch>
            <a:fillRect/>
          </a:stretch>
        </p:blipFill>
        <p:spPr>
          <a:xfrm>
            <a:off x="7384047" y="1992118"/>
            <a:ext cx="528086" cy="498194"/>
          </a:xfrm>
          <a:prstGeom prst="rect">
            <a:avLst/>
          </a:prstGeom>
        </p:spPr>
      </p:pic>
      <p:pic>
        <p:nvPicPr>
          <p:cNvPr id="44" name="図 43"/>
          <p:cNvPicPr>
            <a:picLocks noChangeAspect="1"/>
          </p:cNvPicPr>
          <p:nvPr/>
        </p:nvPicPr>
        <p:blipFill>
          <a:blip r:embed="rId5">
            <a:clrChange>
              <a:clrFrom>
                <a:srgbClr val="FFFFFF"/>
              </a:clrFrom>
              <a:clrTo>
                <a:srgbClr val="FFFFFF">
                  <a:alpha val="0"/>
                </a:srgbClr>
              </a:clrTo>
            </a:clrChange>
          </a:blip>
          <a:stretch>
            <a:fillRect/>
          </a:stretch>
        </p:blipFill>
        <p:spPr>
          <a:xfrm>
            <a:off x="8193268" y="2234669"/>
            <a:ext cx="528086" cy="498194"/>
          </a:xfrm>
          <a:prstGeom prst="rect">
            <a:avLst/>
          </a:prstGeom>
        </p:spPr>
      </p:pic>
      <p:pic>
        <p:nvPicPr>
          <p:cNvPr id="47" name="図 46"/>
          <p:cNvPicPr>
            <a:picLocks noChangeAspect="1"/>
          </p:cNvPicPr>
          <p:nvPr/>
        </p:nvPicPr>
        <p:blipFill>
          <a:blip r:embed="rId6"/>
          <a:stretch>
            <a:fillRect/>
          </a:stretch>
        </p:blipFill>
        <p:spPr>
          <a:xfrm>
            <a:off x="2660223" y="4820980"/>
            <a:ext cx="1333333" cy="1342857"/>
          </a:xfrm>
          <a:prstGeom prst="rect">
            <a:avLst/>
          </a:prstGeom>
        </p:spPr>
      </p:pic>
      <p:sp>
        <p:nvSpPr>
          <p:cNvPr id="48" name="矢印: 右 47"/>
          <p:cNvSpPr/>
          <p:nvPr/>
        </p:nvSpPr>
        <p:spPr>
          <a:xfrm rot="19800000">
            <a:off x="4143648" y="4386042"/>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矢印: 右 48"/>
          <p:cNvSpPr/>
          <p:nvPr/>
        </p:nvSpPr>
        <p:spPr>
          <a:xfrm rot="2071595">
            <a:off x="8164231" y="4308520"/>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8996369" y="4498848"/>
            <a:ext cx="3065263" cy="1015663"/>
          </a:xfrm>
          <a:prstGeom prst="rect">
            <a:avLst/>
          </a:prstGeom>
          <a:noFill/>
        </p:spPr>
        <p:txBody>
          <a:bodyPr wrap="none" rtlCol="0">
            <a:spAutoFit/>
          </a:bodyPr>
          <a:lstStyle/>
          <a:p>
            <a:r>
              <a:rPr lang="ja-JP" altLang="en-US" sz="2000" dirty="0"/>
              <a:t>「</a:t>
            </a:r>
            <a:r>
              <a:rPr lang="en-US" altLang="ja-JP" sz="2000" dirty="0"/>
              <a:t>6</a:t>
            </a:r>
            <a:r>
              <a:rPr lang="ja-JP" altLang="en-US" sz="2000" dirty="0"/>
              <a:t>」</a:t>
            </a:r>
            <a:r>
              <a:rPr kumimoji="1" lang="ja-JP" altLang="en-US" sz="2000" dirty="0"/>
              <a:t>と認識できるか？</a:t>
            </a:r>
            <a:endParaRPr kumimoji="1" lang="en-US" altLang="ja-JP" sz="2000" dirty="0"/>
          </a:p>
          <a:p>
            <a:r>
              <a:rPr lang="ja-JP" altLang="en-US" sz="2000" dirty="0"/>
              <a:t>実際に</a:t>
            </a:r>
            <a:r>
              <a:rPr lang="en-US" altLang="ja-JP" sz="2000" dirty="0"/>
              <a:t>Python</a:t>
            </a:r>
            <a:r>
              <a:rPr lang="ja-JP" altLang="en-US" sz="2000" dirty="0"/>
              <a:t>で動かして</a:t>
            </a:r>
            <a:endParaRPr kumimoji="1" lang="en-US" altLang="ja-JP" sz="2000" dirty="0"/>
          </a:p>
          <a:p>
            <a:r>
              <a:rPr lang="ja-JP" altLang="en-US" sz="2000" dirty="0"/>
              <a:t>試してみよう！</a:t>
            </a:r>
            <a:endParaRPr kumimoji="1" lang="ja-JP" altLang="en-US" sz="2000" dirty="0"/>
          </a:p>
        </p:txBody>
      </p:sp>
      <p:sp>
        <p:nvSpPr>
          <p:cNvPr id="51" name="テキスト ボックス 50"/>
          <p:cNvSpPr txBox="1"/>
          <p:nvPr/>
        </p:nvSpPr>
        <p:spPr>
          <a:xfrm rot="20477125">
            <a:off x="2002456" y="4480340"/>
            <a:ext cx="1467068" cy="369332"/>
          </a:xfrm>
          <a:prstGeom prst="rect">
            <a:avLst/>
          </a:prstGeom>
          <a:noFill/>
        </p:spPr>
        <p:txBody>
          <a:bodyPr wrap="none" rtlCol="0">
            <a:spAutoFit/>
          </a:bodyPr>
          <a:lstStyle/>
          <a:p>
            <a:r>
              <a:rPr lang="ja-JP" altLang="en-US" dirty="0"/>
              <a:t>例えば「</a:t>
            </a:r>
            <a:r>
              <a:rPr lang="en-US" altLang="ja-JP" dirty="0"/>
              <a:t>6</a:t>
            </a:r>
            <a:r>
              <a:rPr lang="ja-JP" altLang="en-US" dirty="0"/>
              <a:t>」</a:t>
            </a:r>
            <a:endParaRPr kumimoji="1" lang="ja-JP" altLang="en-US" dirty="0"/>
          </a:p>
        </p:txBody>
      </p:sp>
      <p:sp>
        <p:nvSpPr>
          <p:cNvPr id="53" name="テキスト ボックス 52"/>
          <p:cNvSpPr txBox="1"/>
          <p:nvPr/>
        </p:nvSpPr>
        <p:spPr>
          <a:xfrm>
            <a:off x="576737" y="5041806"/>
            <a:ext cx="223651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テスト用のデータ</a:t>
            </a:r>
            <a:endParaRPr kumimoji="1" lang="ja-JP" altLang="en-US" sz="2000" dirty="0"/>
          </a:p>
        </p:txBody>
      </p:sp>
      <p:sp>
        <p:nvSpPr>
          <p:cNvPr id="45" name="テキスト ボックス 44"/>
          <p:cNvSpPr txBox="1"/>
          <p:nvPr/>
        </p:nvSpPr>
        <p:spPr>
          <a:xfrm>
            <a:off x="8721354" y="5584025"/>
            <a:ext cx="335540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tegaki-moji-ninshiki.py</a:t>
            </a:r>
          </a:p>
        </p:txBody>
      </p:sp>
    </p:spTree>
    <p:extLst>
      <p:ext uri="{BB962C8B-B14F-4D97-AF65-F5344CB8AC3E}">
        <p14:creationId xmlns:p14="http://schemas.microsoft.com/office/powerpoint/2010/main" val="37504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ということで、一通りのおさらい</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52</a:t>
            </a:fld>
            <a:endParaRPr kumimoji="1" lang="ja-JP" altLang="en-US"/>
          </a:p>
        </p:txBody>
      </p:sp>
    </p:spTree>
    <p:extLst>
      <p:ext uri="{BB962C8B-B14F-4D97-AF65-F5344CB8AC3E}">
        <p14:creationId xmlns:p14="http://schemas.microsoft.com/office/powerpoint/2010/main" val="334271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ja-JP" altLang="en-US" dirty="0"/>
              <a:t>（ちょいと脱線）</a:t>
            </a:r>
            <a:br>
              <a:rPr lang="en-US" altLang="ja-JP" dirty="0"/>
            </a:br>
            <a:r>
              <a:rPr lang="ja-JP" altLang="en-US" dirty="0"/>
              <a:t>ディープラーニングでなぜ</a:t>
            </a:r>
            <a:r>
              <a:rPr lang="en-US" altLang="ja-JP" dirty="0"/>
              <a:t>Python</a:t>
            </a:r>
            <a:r>
              <a:rPr lang="ja-JP" altLang="en-US" dirty="0"/>
              <a:t>なのか？</a:t>
            </a:r>
            <a:endParaRPr kumimoji="1" lang="ja-JP" altLang="en-US" dirty="0"/>
          </a:p>
        </p:txBody>
      </p:sp>
      <p:sp>
        <p:nvSpPr>
          <p:cNvPr id="5" name="スクロール: 横 4"/>
          <p:cNvSpPr/>
          <p:nvPr/>
        </p:nvSpPr>
        <p:spPr>
          <a:xfrm>
            <a:off x="3713384" y="5793642"/>
            <a:ext cx="7791719" cy="767461"/>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キラーアプリとして</a:t>
            </a:r>
            <a:r>
              <a:rPr lang="en-US" altLang="ja-JP" sz="2800" u="sng" dirty="0" err="1"/>
              <a:t>NumPy</a:t>
            </a:r>
            <a:r>
              <a:rPr lang="ja-JP" altLang="en-US" sz="2800" dirty="0"/>
              <a:t>の存在が大きい</a:t>
            </a:r>
          </a:p>
        </p:txBody>
      </p:sp>
      <p:sp>
        <p:nvSpPr>
          <p:cNvPr id="7" name="四角形: 角を丸くする 6"/>
          <p:cNvSpPr/>
          <p:nvPr/>
        </p:nvSpPr>
        <p:spPr>
          <a:xfrm>
            <a:off x="850761" y="4188744"/>
            <a:ext cx="6207617" cy="5795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a:solidFill>
                  <a:schemeClr val="bg1"/>
                </a:solidFill>
              </a:rPr>
              <a:t>Python</a:t>
            </a:r>
            <a:r>
              <a:rPr lang="en-US" altLang="ja-JP" sz="2400" dirty="0">
                <a:solidFill>
                  <a:schemeClr val="bg1"/>
                </a:solidFill>
              </a:rPr>
              <a:t>(</a:t>
            </a:r>
            <a:r>
              <a:rPr kumimoji="1" lang="ja-JP" altLang="en-US" sz="2400" dirty="0">
                <a:solidFill>
                  <a:schemeClr val="bg1"/>
                </a:solidFill>
              </a:rPr>
              <a:t>プログラム言語</a:t>
            </a:r>
            <a:r>
              <a:rPr kumimoji="1" lang="en-US" altLang="ja-JP" sz="2400" dirty="0">
                <a:solidFill>
                  <a:schemeClr val="bg1"/>
                </a:solidFill>
              </a:rPr>
              <a:t>)</a:t>
            </a:r>
            <a:endParaRPr kumimoji="1" lang="ja-JP" altLang="en-US" sz="2400" dirty="0">
              <a:solidFill>
                <a:schemeClr val="bg1"/>
              </a:solidFill>
            </a:endParaRPr>
          </a:p>
        </p:txBody>
      </p:sp>
      <p:sp>
        <p:nvSpPr>
          <p:cNvPr id="8" name="四角形: 角を丸くする 7"/>
          <p:cNvSpPr/>
          <p:nvPr/>
        </p:nvSpPr>
        <p:spPr>
          <a:xfrm>
            <a:off x="1076141" y="3609195"/>
            <a:ext cx="5756856" cy="5795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err="1">
                <a:solidFill>
                  <a:schemeClr val="tx1"/>
                </a:solidFill>
              </a:rPr>
              <a:t>NumPy</a:t>
            </a:r>
            <a:r>
              <a:rPr kumimoji="1" lang="ja-JP" altLang="en-US" sz="2400" dirty="0">
                <a:solidFill>
                  <a:schemeClr val="tx1"/>
                </a:solidFill>
              </a:rPr>
              <a:t>ライブラリ</a:t>
            </a:r>
          </a:p>
        </p:txBody>
      </p:sp>
      <p:sp>
        <p:nvSpPr>
          <p:cNvPr id="15" name="正方形/長方形 14"/>
          <p:cNvSpPr/>
          <p:nvPr/>
        </p:nvSpPr>
        <p:spPr>
          <a:xfrm>
            <a:off x="7118591" y="2552337"/>
            <a:ext cx="4941691" cy="1938992"/>
          </a:xfrm>
          <a:prstGeom prst="rect">
            <a:avLst/>
          </a:prstGeom>
        </p:spPr>
        <p:txBody>
          <a:bodyPr wrap="square">
            <a:spAutoFit/>
          </a:bodyPr>
          <a:lstStyle/>
          <a:p>
            <a:r>
              <a:rPr lang="en-US" altLang="ja-JP" sz="2000" dirty="0"/>
              <a:t>Python</a:t>
            </a:r>
            <a:r>
              <a:rPr lang="ja-JP" altLang="en-US" sz="2000" dirty="0" err="1"/>
              <a:t>には</a:t>
            </a:r>
            <a:r>
              <a:rPr lang="ja-JP" altLang="en-US" sz="2000" dirty="0"/>
              <a:t>ディープラーニングのみならず、科学技術分野に有用なライブラリが豊富。</a:t>
            </a:r>
            <a:endParaRPr lang="en-US" altLang="ja-JP" sz="2000" dirty="0"/>
          </a:p>
          <a:p>
            <a:r>
              <a:rPr lang="ja-JP" altLang="en-US" sz="2000" dirty="0"/>
              <a:t>その土台を支えるのが、行列に関する演算を高速に・手軽に行うための</a:t>
            </a:r>
            <a:r>
              <a:rPr lang="en-US" altLang="ja-JP" sz="2000" dirty="0" err="1"/>
              <a:t>NumPy</a:t>
            </a:r>
            <a:r>
              <a:rPr lang="ja-JP" altLang="en-US" sz="2000" u="sng" dirty="0"/>
              <a:t>ライブラリ</a:t>
            </a:r>
            <a:r>
              <a:rPr lang="ja-JP" altLang="en-US" sz="2000" dirty="0"/>
              <a:t>。</a:t>
            </a:r>
            <a:endParaRPr lang="ja-JP" altLang="en-US" sz="2000" u="sng" dirty="0"/>
          </a:p>
        </p:txBody>
      </p:sp>
      <p:sp>
        <p:nvSpPr>
          <p:cNvPr id="18" name="テキスト ボックス 17"/>
          <p:cNvSpPr txBox="1"/>
          <p:nvPr/>
        </p:nvSpPr>
        <p:spPr>
          <a:xfrm>
            <a:off x="7277678" y="4682159"/>
            <a:ext cx="46235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便利なコマンド・関数をパッケージにして、広く他の人にも使えるようにしたもの</a:t>
            </a:r>
            <a:endParaRPr kumimoji="1" lang="ja-JP" altLang="en-US" dirty="0"/>
          </a:p>
        </p:txBody>
      </p:sp>
      <p:cxnSp>
        <p:nvCxnSpPr>
          <p:cNvPr id="20" name="直線コネクタ 19"/>
          <p:cNvCxnSpPr>
            <a:cxnSpLocks/>
          </p:cNvCxnSpPr>
          <p:nvPr/>
        </p:nvCxnSpPr>
        <p:spPr>
          <a:xfrm>
            <a:off x="7928264" y="4386261"/>
            <a:ext cx="412457" cy="281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53</a:t>
            </a:fld>
            <a:endParaRPr kumimoji="1" lang="ja-JP" altLang="en-US"/>
          </a:p>
        </p:txBody>
      </p:sp>
      <p:sp>
        <p:nvSpPr>
          <p:cNvPr id="21" name="四角形: 角を丸くする 7"/>
          <p:cNvSpPr/>
          <p:nvPr/>
        </p:nvSpPr>
        <p:spPr>
          <a:xfrm>
            <a:off x="1406649" y="2965478"/>
            <a:ext cx="5150370" cy="6437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400" dirty="0">
                <a:solidFill>
                  <a:schemeClr val="bg1"/>
                </a:solidFill>
              </a:rPr>
              <a:t>SciPy</a:t>
            </a:r>
            <a:r>
              <a:rPr kumimoji="1" lang="ja-JP" altLang="en-US" sz="2400" dirty="0">
                <a:solidFill>
                  <a:schemeClr val="bg1"/>
                </a:solidFill>
              </a:rPr>
              <a:t>ライブラリ</a:t>
            </a:r>
          </a:p>
        </p:txBody>
      </p:sp>
      <p:sp>
        <p:nvSpPr>
          <p:cNvPr id="23" name="四角形: 角を丸くする 7"/>
          <p:cNvSpPr/>
          <p:nvPr/>
        </p:nvSpPr>
        <p:spPr>
          <a:xfrm>
            <a:off x="1515072" y="2471579"/>
            <a:ext cx="2691538" cy="64371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2400" dirty="0" err="1">
                <a:solidFill>
                  <a:schemeClr val="bg1"/>
                </a:solidFill>
              </a:rPr>
              <a:t>SciKit</a:t>
            </a:r>
            <a:r>
              <a:rPr kumimoji="1" lang="ja-JP" altLang="en-US" sz="2400" dirty="0">
                <a:solidFill>
                  <a:schemeClr val="bg1"/>
                </a:solidFill>
              </a:rPr>
              <a:t>ライブラリ</a:t>
            </a:r>
          </a:p>
        </p:txBody>
      </p:sp>
      <p:sp>
        <p:nvSpPr>
          <p:cNvPr id="24" name="四角形: 角を丸くする 7"/>
          <p:cNvSpPr/>
          <p:nvPr/>
        </p:nvSpPr>
        <p:spPr>
          <a:xfrm>
            <a:off x="3940935" y="2471578"/>
            <a:ext cx="2555871"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25" name="四角形: 角を丸くする 7"/>
          <p:cNvSpPr/>
          <p:nvPr/>
        </p:nvSpPr>
        <p:spPr>
          <a:xfrm>
            <a:off x="1995420" y="1909171"/>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2400" dirty="0">
              <a:solidFill>
                <a:schemeClr val="bg1"/>
              </a:solidFill>
            </a:endParaRPr>
          </a:p>
        </p:txBody>
      </p:sp>
      <p:sp>
        <p:nvSpPr>
          <p:cNvPr id="26" name="四角形: 角を丸くする 7"/>
          <p:cNvSpPr/>
          <p:nvPr/>
        </p:nvSpPr>
        <p:spPr>
          <a:xfrm>
            <a:off x="3334628" y="1938885"/>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16" name="楕円 15"/>
          <p:cNvSpPr/>
          <p:nvPr/>
        </p:nvSpPr>
        <p:spPr>
          <a:xfrm>
            <a:off x="1412331" y="2097259"/>
            <a:ext cx="5084475" cy="1509354"/>
          </a:xfrm>
          <a:prstGeom prst="ellipse">
            <a:avLst/>
          </a:prstGeom>
          <a:noFill/>
          <a:ln w="571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1325563"/>
          </a:xfrm>
        </p:spPr>
        <p:txBody>
          <a:bodyPr/>
          <a:lstStyle/>
          <a:p>
            <a:r>
              <a:rPr kumimoji="1" lang="ja-JP" altLang="en-US" dirty="0"/>
              <a:t>話題の企業 </a:t>
            </a:r>
            <a:r>
              <a:rPr kumimoji="1" lang="en-US" altLang="ja-JP" dirty="0"/>
              <a:t>– </a:t>
            </a:r>
            <a:r>
              <a:rPr kumimoji="1" lang="ja-JP" altLang="en-US" dirty="0"/>
              <a:t>エヌビディア社</a:t>
            </a:r>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299" y="573736"/>
            <a:ext cx="762818" cy="762818"/>
          </a:xfrm>
          <a:prstGeom prst="rect">
            <a:avLst/>
          </a:prstGeom>
        </p:spPr>
      </p:pic>
      <p:sp>
        <p:nvSpPr>
          <p:cNvPr id="10" name="テキスト ボックス 9"/>
          <p:cNvSpPr txBox="1"/>
          <p:nvPr/>
        </p:nvSpPr>
        <p:spPr>
          <a:xfrm>
            <a:off x="627320" y="1422541"/>
            <a:ext cx="7713272" cy="2246769"/>
          </a:xfrm>
          <a:prstGeom prst="rect">
            <a:avLst/>
          </a:prstGeom>
          <a:noFill/>
        </p:spPr>
        <p:txBody>
          <a:bodyPr wrap="square" rtlCol="0">
            <a:spAutoFit/>
          </a:bodyPr>
          <a:lstStyle/>
          <a:p>
            <a:r>
              <a:rPr kumimoji="1" lang="ja-JP" altLang="en-US" sz="2000" dirty="0"/>
              <a:t>行列</a:t>
            </a:r>
            <a:r>
              <a:rPr lang="ja-JP" altLang="en-US" sz="2000" dirty="0"/>
              <a:t>計算</a:t>
            </a:r>
            <a:r>
              <a:rPr kumimoji="1" lang="ja-JP" altLang="en-US" sz="2000" dirty="0"/>
              <a:t>を超高速に並列処理できる</a:t>
            </a:r>
            <a:r>
              <a:rPr lang="ja-JP" altLang="en-US" sz="2000" dirty="0"/>
              <a:t>チップを開発。それを組み込んだ各種ハードウェアと、</a:t>
            </a:r>
            <a:r>
              <a:rPr kumimoji="1" lang="ja-JP" altLang="en-US" sz="2000" dirty="0"/>
              <a:t>それらを活用するためのソフトウェア群を提供。</a:t>
            </a:r>
            <a:endParaRPr kumimoji="1" lang="en-US" altLang="ja-JP" sz="2000" dirty="0"/>
          </a:p>
          <a:p>
            <a:r>
              <a:rPr lang="en-US" altLang="ja-JP" sz="2000" dirty="0"/>
              <a:t>CAD</a:t>
            </a:r>
            <a:r>
              <a:rPr lang="ja-JP" altLang="en-US" sz="2000" dirty="0"/>
              <a:t>や</a:t>
            </a:r>
            <a:r>
              <a:rPr lang="en-US" altLang="ja-JP" sz="2000" dirty="0"/>
              <a:t>CG</a:t>
            </a:r>
            <a:r>
              <a:rPr lang="ja-JP" altLang="en-US" sz="2000" dirty="0" err="1"/>
              <a:t>、</a:t>
            </a:r>
            <a:r>
              <a:rPr lang="ja-JP" altLang="en-US" sz="2000" dirty="0"/>
              <a:t>ゲームなどの</a:t>
            </a:r>
            <a:r>
              <a:rPr lang="en-US" altLang="ja-JP" sz="2000" dirty="0"/>
              <a:t>3D</a:t>
            </a:r>
            <a:r>
              <a:rPr lang="ja-JP" altLang="en-US" sz="2000" dirty="0"/>
              <a:t>グラフィックス領域から、ディープラーニングへ適応領域を拡大。いずれも</a:t>
            </a:r>
            <a:r>
              <a:rPr lang="ja-JP" altLang="en-US" sz="2000" u="sng" dirty="0"/>
              <a:t>膨大な行列計算</a:t>
            </a:r>
            <a:r>
              <a:rPr lang="ja-JP" altLang="en-US" sz="2000" dirty="0"/>
              <a:t>を必要とするアプリケーション領域。</a:t>
            </a:r>
            <a:endParaRPr lang="en-US" altLang="ja-JP" sz="2000" dirty="0"/>
          </a:p>
          <a:p>
            <a:endParaRPr kumimoji="1" lang="en-US" altLang="ja-JP" sz="2000" dirty="0"/>
          </a:p>
        </p:txBody>
      </p:sp>
      <p:pic>
        <p:nvPicPr>
          <p:cNvPr id="17" name="図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186" y="3502412"/>
            <a:ext cx="2808358" cy="1572680"/>
          </a:xfrm>
          <a:prstGeom prst="rect">
            <a:avLst/>
          </a:prstGeom>
        </p:spPr>
      </p:pic>
      <p:pic>
        <p:nvPicPr>
          <p:cNvPr id="18" name="図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536" y="4888921"/>
            <a:ext cx="2559458" cy="1540989"/>
          </a:xfrm>
          <a:prstGeom prst="rect">
            <a:avLst/>
          </a:prstGeom>
        </p:spPr>
      </p:pic>
      <p:pic>
        <p:nvPicPr>
          <p:cNvPr id="22" name="図 21"/>
          <p:cNvPicPr>
            <a:picLocks noChangeAspect="1"/>
          </p:cNvPicPr>
          <p:nvPr/>
        </p:nvPicPr>
        <p:blipFill>
          <a:blip r:embed="rId5"/>
          <a:stretch>
            <a:fillRect/>
          </a:stretch>
        </p:blipFill>
        <p:spPr>
          <a:xfrm>
            <a:off x="8340592" y="1422540"/>
            <a:ext cx="3015170" cy="2006459"/>
          </a:xfrm>
          <a:prstGeom prst="rect">
            <a:avLst/>
          </a:prstGeom>
        </p:spPr>
      </p:pic>
      <p:pic>
        <p:nvPicPr>
          <p:cNvPr id="24" name="図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55956" y="3872576"/>
            <a:ext cx="3776518" cy="2367877"/>
          </a:xfrm>
          <a:prstGeom prst="rect">
            <a:avLst/>
          </a:prstGeom>
        </p:spPr>
      </p:pic>
      <p:pic>
        <p:nvPicPr>
          <p:cNvPr id="19" name="図 18"/>
          <p:cNvPicPr>
            <a:picLocks noChangeAspect="1"/>
          </p:cNvPicPr>
          <p:nvPr/>
        </p:nvPicPr>
        <p:blipFill rotWithShape="1">
          <a:blip r:embed="rId7" cstate="email">
            <a:extLst>
              <a:ext uri="{28A0092B-C50C-407E-A947-70E740481C1C}">
                <a14:useLocalDpi xmlns:a14="http://schemas.microsoft.com/office/drawing/2010/main"/>
              </a:ext>
            </a:extLst>
          </a:blip>
          <a:srcRect t="-3713"/>
          <a:stretch/>
        </p:blipFill>
        <p:spPr>
          <a:xfrm>
            <a:off x="3945831" y="3801412"/>
            <a:ext cx="3681336" cy="2431809"/>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54</a:t>
            </a:fld>
            <a:endParaRPr kumimoji="1" lang="ja-JP" altLang="en-US"/>
          </a:p>
        </p:txBody>
      </p:sp>
      <p:sp>
        <p:nvSpPr>
          <p:cNvPr id="5" name="正方形/長方形 4"/>
          <p:cNvSpPr/>
          <p:nvPr/>
        </p:nvSpPr>
        <p:spPr>
          <a:xfrm>
            <a:off x="4353654" y="235577"/>
            <a:ext cx="3764172" cy="461665"/>
          </a:xfrm>
          <a:prstGeom prst="rect">
            <a:avLst/>
          </a:prstGeom>
        </p:spPr>
        <p:txBody>
          <a:bodyPr wrap="none">
            <a:spAutoFit/>
          </a:bodyPr>
          <a:lstStyle/>
          <a:p>
            <a:r>
              <a:rPr lang="ja-JP" altLang="en-US" sz="2400" dirty="0"/>
              <a:t>“謎の</a:t>
            </a:r>
            <a:r>
              <a:rPr lang="en-US" altLang="ja-JP" sz="2400" dirty="0"/>
              <a:t>AI</a:t>
            </a:r>
            <a:r>
              <a:rPr lang="ja-JP" altLang="en-US" sz="2400" dirty="0"/>
              <a:t>半導体メーカー”</a:t>
            </a:r>
            <a:r>
              <a:rPr lang="en-US" altLang="ja-JP" sz="2400" dirty="0">
                <a:sym typeface="Wingdings" panose="05000000000000000000" pitchFamily="2" charset="2"/>
              </a:rPr>
              <a:t></a:t>
            </a:r>
            <a:endParaRPr lang="ja-JP" altLang="en-US" sz="2400" dirty="0"/>
          </a:p>
        </p:txBody>
      </p:sp>
    </p:spTree>
    <p:extLst>
      <p:ext uri="{BB962C8B-B14F-4D97-AF65-F5344CB8AC3E}">
        <p14:creationId xmlns:p14="http://schemas.microsoft.com/office/powerpoint/2010/main" val="233679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まだまだ先は深いけど</a:t>
            </a:r>
          </a:p>
        </p:txBody>
      </p:sp>
      <p:sp>
        <p:nvSpPr>
          <p:cNvPr id="4" name="コンテンツ プレースホルダー 3"/>
          <p:cNvSpPr>
            <a:spLocks noGrp="1"/>
          </p:cNvSpPr>
          <p:nvPr>
            <p:ph idx="1"/>
          </p:nvPr>
        </p:nvSpPr>
        <p:spPr>
          <a:xfrm>
            <a:off x="838200" y="1825625"/>
            <a:ext cx="6425485" cy="4351338"/>
          </a:xfrm>
        </p:spPr>
        <p:txBody>
          <a:bodyPr>
            <a:normAutofit fontScale="92500" lnSpcReduction="10000"/>
          </a:bodyPr>
          <a:lstStyle/>
          <a:p>
            <a:r>
              <a:rPr kumimoji="1" lang="ja-JP" altLang="en-US" dirty="0"/>
              <a:t>今日の話のさらに続きとして、畳み込み</a:t>
            </a:r>
            <a:r>
              <a:rPr lang="ja-JP" altLang="en-US" dirty="0"/>
              <a:t>ニューラルネットワークへの発展、効率よく学習させるための様々なテクニックなど、学ぶべきテーマはまだまだあります</a:t>
            </a:r>
            <a:endParaRPr lang="en-US" altLang="ja-JP" dirty="0"/>
          </a:p>
          <a:p>
            <a:r>
              <a:rPr kumimoji="1" lang="ja-JP" altLang="en-US" dirty="0"/>
              <a:t>しかし、その基本となるのは今日学んだニューラルネットワークと、それを多層構造化したモデルです</a:t>
            </a:r>
            <a:endParaRPr kumimoji="1" lang="en-US" altLang="ja-JP" dirty="0"/>
          </a:p>
          <a:p>
            <a:r>
              <a:rPr lang="ja-JP" altLang="en-US" dirty="0"/>
              <a:t>これからニュースや記事でディープラーニングを見かけたときに、いままでよりも多少なりとも中身に親近感を持って理解できる一助となれば幸いです</a:t>
            </a:r>
            <a:endParaRPr kumimoji="1"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55</a:t>
            </a:fld>
            <a:endParaRPr kumimoji="1" lang="ja-JP" altLang="en-US"/>
          </a:p>
        </p:txBody>
      </p:sp>
      <p:sp>
        <p:nvSpPr>
          <p:cNvPr id="11" name="テキスト ボックス 10"/>
          <p:cNvSpPr txBox="1"/>
          <p:nvPr/>
        </p:nvSpPr>
        <p:spPr>
          <a:xfrm>
            <a:off x="9417221" y="502206"/>
            <a:ext cx="2723823" cy="369332"/>
          </a:xfrm>
          <a:prstGeom prst="rect">
            <a:avLst/>
          </a:prstGeom>
          <a:noFill/>
        </p:spPr>
        <p:txBody>
          <a:bodyPr wrap="none" rtlCol="0">
            <a:spAutoFit/>
          </a:bodyPr>
          <a:lstStyle/>
          <a:p>
            <a:r>
              <a:rPr kumimoji="1" lang="ja-JP" altLang="en-US" dirty="0"/>
              <a:t>まだ潜り始めたばっかり</a:t>
            </a:r>
          </a:p>
        </p:txBody>
      </p:sp>
      <p:pic>
        <p:nvPicPr>
          <p:cNvPr id="7" name="図 6"/>
          <p:cNvPicPr>
            <a:picLocks noChangeAspect="1"/>
          </p:cNvPicPr>
          <p:nvPr/>
        </p:nvPicPr>
        <p:blipFill>
          <a:blip r:embed="rId2"/>
          <a:stretch>
            <a:fillRect/>
          </a:stretch>
        </p:blipFill>
        <p:spPr>
          <a:xfrm>
            <a:off x="7693197" y="1006475"/>
            <a:ext cx="4286250" cy="5715000"/>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1684" y="-534276"/>
            <a:ext cx="3484781" cy="2821078"/>
          </a:xfrm>
          <a:prstGeom prst="rect">
            <a:avLst/>
          </a:prstGeom>
        </p:spPr>
      </p:pic>
    </p:spTree>
    <p:extLst>
      <p:ext uri="{BB962C8B-B14F-4D97-AF65-F5344CB8AC3E}">
        <p14:creationId xmlns:p14="http://schemas.microsoft.com/office/powerpoint/2010/main" val="30300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手書き文字認識</a:t>
            </a:r>
          </a:p>
        </p:txBody>
      </p:sp>
      <p:sp>
        <p:nvSpPr>
          <p:cNvPr id="3" name="テキスト ボックス 2"/>
          <p:cNvSpPr txBox="1"/>
          <p:nvPr/>
        </p:nvSpPr>
        <p:spPr>
          <a:xfrm>
            <a:off x="768927" y="3013364"/>
            <a:ext cx="9308959" cy="646331"/>
          </a:xfrm>
          <a:prstGeom prst="rect">
            <a:avLst/>
          </a:prstGeom>
          <a:noFill/>
        </p:spPr>
        <p:txBody>
          <a:bodyPr wrap="none" rtlCol="0">
            <a:spAutoFit/>
          </a:bodyPr>
          <a:lstStyle/>
          <a:p>
            <a:r>
              <a:rPr lang="en-US" altLang="ja-JP" dirty="0">
                <a:hlinkClick r:id="rId2"/>
              </a:rPr>
              <a:t>http://rodrigob.github.io/are_we_there_yet/build/classification_datasets_results.html</a:t>
            </a:r>
            <a:endParaRPr lang="en-US" altLang="ja-JP" dirty="0"/>
          </a:p>
          <a:p>
            <a:endParaRPr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56</a:t>
            </a:fld>
            <a:endParaRPr kumimoji="1" lang="ja-JP" altLang="en-US"/>
          </a:p>
        </p:txBody>
      </p:sp>
    </p:spTree>
    <p:extLst>
      <p:ext uri="{BB962C8B-B14F-4D97-AF65-F5344CB8AC3E}">
        <p14:creationId xmlns:p14="http://schemas.microsoft.com/office/powerpoint/2010/main" val="388884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sp>
        <p:nvSpPr>
          <p:cNvPr id="5" name="楕円 4"/>
          <p:cNvSpPr/>
          <p:nvPr/>
        </p:nvSpPr>
        <p:spPr>
          <a:xfrm>
            <a:off x="889784" y="3324811"/>
            <a:ext cx="2857968" cy="28375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楕円 16"/>
          <p:cNvSpPr/>
          <p:nvPr/>
        </p:nvSpPr>
        <p:spPr>
          <a:xfrm>
            <a:off x="2304953" y="4249707"/>
            <a:ext cx="1232257" cy="11459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a:stCxn id="14" idx="1"/>
          </p:cNvCxnSpPr>
          <p:nvPr/>
        </p:nvCxnSpPr>
        <p:spPr>
          <a:xfrm flipH="1">
            <a:off x="2884871" y="3481295"/>
            <a:ext cx="1357648" cy="51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a:cxnSpLocks/>
            <a:stCxn id="19" idx="1"/>
          </p:cNvCxnSpPr>
          <p:nvPr/>
        </p:nvCxnSpPr>
        <p:spPr>
          <a:xfrm flipH="1">
            <a:off x="3025561" y="4853477"/>
            <a:ext cx="1216958" cy="132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2" name="正方形/長方形 11"/>
          <p:cNvSpPr/>
          <p:nvPr/>
        </p:nvSpPr>
        <p:spPr>
          <a:xfrm>
            <a:off x="5996402" y="1929843"/>
            <a:ext cx="6083717" cy="400110"/>
          </a:xfrm>
          <a:prstGeom prst="rect">
            <a:avLst/>
          </a:prstGeom>
        </p:spPr>
        <p:txBody>
          <a:bodyPr wrap="none">
            <a:spAutoFit/>
          </a:bodyPr>
          <a:lstStyle/>
          <a:p>
            <a:r>
              <a:rPr lang="ja-JP" altLang="en-US" sz="2000" dirty="0"/>
              <a:t>機械があたかも知性があるかのように振る舞うこと</a:t>
            </a:r>
          </a:p>
        </p:txBody>
      </p:sp>
      <p:sp>
        <p:nvSpPr>
          <p:cNvPr id="14" name="正方形/長方形 13"/>
          <p:cNvSpPr/>
          <p:nvPr/>
        </p:nvSpPr>
        <p:spPr>
          <a:xfrm>
            <a:off x="4242519" y="3219685"/>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機械学習</a:t>
            </a:r>
          </a:p>
        </p:txBody>
      </p:sp>
      <p:sp>
        <p:nvSpPr>
          <p:cNvPr id="15" name="正方形/長方形 14"/>
          <p:cNvSpPr/>
          <p:nvPr/>
        </p:nvSpPr>
        <p:spPr>
          <a:xfrm>
            <a:off x="6003179" y="3154002"/>
            <a:ext cx="6076940" cy="1015663"/>
          </a:xfrm>
          <a:prstGeom prst="rect">
            <a:avLst/>
          </a:prstGeom>
        </p:spPr>
        <p:txBody>
          <a:bodyPr wrap="square">
            <a:spAutoFit/>
          </a:bodyPr>
          <a:lstStyle/>
          <a:p>
            <a:r>
              <a:rPr lang="ja-JP" altLang="en-US" sz="2000" dirty="0"/>
              <a:t>人口知能を実現するやり方のひとつ。</a:t>
            </a:r>
            <a:endParaRPr lang="en-US" altLang="ja-JP" sz="2000" dirty="0"/>
          </a:p>
          <a:p>
            <a:r>
              <a:rPr lang="ja-JP" altLang="en-US" sz="2000" dirty="0"/>
              <a:t>機械に学習させることでデータからパターンを</a:t>
            </a:r>
            <a:endParaRPr lang="en-US" altLang="ja-JP" sz="2000" dirty="0"/>
          </a:p>
          <a:p>
            <a:r>
              <a:rPr lang="ja-JP" altLang="en-US" sz="2000" dirty="0" err="1"/>
              <a:t>見い出し</a:t>
            </a:r>
            <a:r>
              <a:rPr lang="ja-JP" altLang="en-US" sz="2000" dirty="0"/>
              <a:t>、新たなデータから将来を予測すること</a:t>
            </a:r>
          </a:p>
        </p:txBody>
      </p:sp>
      <p:sp>
        <p:nvSpPr>
          <p:cNvPr id="19" name="正方形/長方形 18"/>
          <p:cNvSpPr/>
          <p:nvPr/>
        </p:nvSpPr>
        <p:spPr>
          <a:xfrm>
            <a:off x="4242519" y="4591867"/>
            <a:ext cx="3416320"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ディープラーニング</a:t>
            </a:r>
          </a:p>
        </p:txBody>
      </p:sp>
      <p:sp>
        <p:nvSpPr>
          <p:cNvPr id="20" name="正方形/長方形 19"/>
          <p:cNvSpPr/>
          <p:nvPr/>
        </p:nvSpPr>
        <p:spPr>
          <a:xfrm>
            <a:off x="6003179" y="5334802"/>
            <a:ext cx="5548590" cy="707886"/>
          </a:xfrm>
          <a:prstGeom prst="rect">
            <a:avLst/>
          </a:prstGeom>
        </p:spPr>
        <p:txBody>
          <a:bodyPr wrap="square">
            <a:spAutoFit/>
          </a:bodyPr>
          <a:lstStyle/>
          <a:p>
            <a:r>
              <a:rPr lang="ja-JP" altLang="en-US" sz="2000" dirty="0"/>
              <a:t>多層構造のニューラルネットワークを用いた</a:t>
            </a:r>
            <a:endParaRPr lang="en-US" altLang="ja-JP" sz="2000" dirty="0"/>
          </a:p>
          <a:p>
            <a:r>
              <a:rPr lang="ja-JP" altLang="en-US" sz="2000" dirty="0"/>
              <a:t>機械学習</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6</a:t>
            </a:fld>
            <a:endParaRPr kumimoji="1" lang="ja-JP" altLang="en-US"/>
          </a:p>
        </p:txBody>
      </p:sp>
    </p:spTree>
    <p:extLst>
      <p:ext uri="{BB962C8B-B14F-4D97-AF65-F5344CB8AC3E}">
        <p14:creationId xmlns:p14="http://schemas.microsoft.com/office/powerpoint/2010/main" val="302208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ニューラルネットワークモデル</a:t>
            </a:r>
          </a:p>
        </p:txBody>
      </p:sp>
      <p:pic>
        <p:nvPicPr>
          <p:cNvPr id="1026" name="Picture 2" descr="Image result for 神経細胞"/>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11239" y="1690688"/>
            <a:ext cx="2627716" cy="1921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神経細胞"/>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4566" y="1690688"/>
            <a:ext cx="3325281" cy="1968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15028-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75602" y="4535598"/>
            <a:ext cx="3697929" cy="1822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pic>
        <p:nvPicPr>
          <p:cNvPr id="1036" name="Picture 12" descr="15028-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74867" y="4549329"/>
            <a:ext cx="4594069" cy="1795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7" name="楕円 6"/>
          <p:cNvSpPr/>
          <p:nvPr/>
        </p:nvSpPr>
        <p:spPr>
          <a:xfrm>
            <a:off x="3360757" y="2528434"/>
            <a:ext cx="785611" cy="78561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a:cxnSpLocks/>
          </p:cNvCxnSpPr>
          <p:nvPr/>
        </p:nvCxnSpPr>
        <p:spPr>
          <a:xfrm flipV="1">
            <a:off x="4146368" y="2675012"/>
            <a:ext cx="1019038" cy="2462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32509" y="4095481"/>
            <a:ext cx="1078576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0" y="5050263"/>
            <a:ext cx="2999539" cy="523220"/>
          </a:xfrm>
          <a:prstGeom prst="rect">
            <a:avLst/>
          </a:prstGeom>
          <a:noFill/>
        </p:spPr>
        <p:txBody>
          <a:bodyPr wrap="none" rtlCol="0">
            <a:spAutoFit/>
          </a:bodyPr>
          <a:lstStyle/>
          <a:p>
            <a:r>
              <a:rPr lang="ja-JP" altLang="en-US" sz="2800" dirty="0"/>
              <a:t>計算できる</a:t>
            </a:r>
            <a:r>
              <a:rPr lang="en-US" altLang="ja-JP" sz="2800" dirty="0"/>
              <a:t>”</a:t>
            </a:r>
            <a:r>
              <a:rPr lang="ja-JP" altLang="en-US" sz="2800" dirty="0"/>
              <a:t>模型</a:t>
            </a:r>
            <a:r>
              <a:rPr lang="en-US" altLang="ja-JP" sz="2800" dirty="0"/>
              <a:t>”</a:t>
            </a:r>
            <a:endParaRPr kumimoji="1" lang="ja-JP" altLang="en-US" sz="2800" dirty="0"/>
          </a:p>
        </p:txBody>
      </p:sp>
      <p:sp>
        <p:nvSpPr>
          <p:cNvPr id="12" name="テキスト ボックス 11"/>
          <p:cNvSpPr txBox="1"/>
          <p:nvPr/>
        </p:nvSpPr>
        <p:spPr>
          <a:xfrm>
            <a:off x="152400" y="2028681"/>
            <a:ext cx="902811" cy="523220"/>
          </a:xfrm>
          <a:prstGeom prst="rect">
            <a:avLst/>
          </a:prstGeom>
          <a:noFill/>
        </p:spPr>
        <p:txBody>
          <a:bodyPr wrap="none" rtlCol="0">
            <a:spAutoFit/>
          </a:bodyPr>
          <a:lstStyle/>
          <a:p>
            <a:r>
              <a:rPr kumimoji="1" lang="ja-JP" altLang="en-US" sz="2800" dirty="0"/>
              <a:t>実物</a:t>
            </a:r>
          </a:p>
        </p:txBody>
      </p:sp>
      <p:sp>
        <p:nvSpPr>
          <p:cNvPr id="2" name="矢印: 上カーブ 1"/>
          <p:cNvSpPr/>
          <p:nvPr/>
        </p:nvSpPr>
        <p:spPr>
          <a:xfrm rot="5400000">
            <a:off x="71987" y="3845672"/>
            <a:ext cx="1300766" cy="50645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a:off x="553375" y="3845008"/>
            <a:ext cx="2339102" cy="523220"/>
          </a:xfrm>
          <a:prstGeom prst="rect">
            <a:avLst/>
          </a:prstGeom>
          <a:noFill/>
        </p:spPr>
        <p:txBody>
          <a:bodyPr wrap="none" rtlCol="0">
            <a:spAutoFit/>
          </a:bodyPr>
          <a:lstStyle/>
          <a:p>
            <a:r>
              <a:rPr kumimoji="1" lang="ja-JP" altLang="en-US" sz="2800" dirty="0"/>
              <a:t>抽象的に表現</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7</a:t>
            </a:fld>
            <a:endParaRPr kumimoji="1" lang="ja-JP" altLang="en-US"/>
          </a:p>
        </p:txBody>
      </p:sp>
      <p:sp>
        <p:nvSpPr>
          <p:cNvPr id="16" name="テキスト ボックス 15"/>
          <p:cNvSpPr txBox="1"/>
          <p:nvPr/>
        </p:nvSpPr>
        <p:spPr>
          <a:xfrm>
            <a:off x="1917961" y="4799007"/>
            <a:ext cx="877163" cy="369332"/>
          </a:xfrm>
          <a:prstGeom prst="rect">
            <a:avLst/>
          </a:prstGeom>
          <a:noFill/>
        </p:spPr>
        <p:txBody>
          <a:bodyPr wrap="none" rtlCol="0">
            <a:spAutoFit/>
          </a:bodyPr>
          <a:lstStyle/>
          <a:p>
            <a:r>
              <a:rPr kumimoji="1" lang="ja-JP" altLang="en-US" dirty="0"/>
              <a:t>モデル</a:t>
            </a:r>
          </a:p>
        </p:txBody>
      </p:sp>
    </p:spTree>
    <p:extLst>
      <p:ext uri="{BB962C8B-B14F-4D97-AF65-F5344CB8AC3E}">
        <p14:creationId xmlns:p14="http://schemas.microsoft.com/office/powerpoint/2010/main" val="191076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ニューラルネットワークモデルの計算ルール</a:t>
            </a:r>
          </a:p>
        </p:txBody>
      </p:sp>
      <p:sp>
        <p:nvSpPr>
          <p:cNvPr id="4" name="楕円 3"/>
          <p:cNvSpPr/>
          <p:nvPr/>
        </p:nvSpPr>
        <p:spPr>
          <a:xfrm>
            <a:off x="3109242" y="2167474"/>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1.0</a:t>
            </a:r>
            <a:endParaRPr lang="ja-JP" altLang="en-US" sz="2800" dirty="0"/>
          </a:p>
        </p:txBody>
      </p:sp>
      <p:sp>
        <p:nvSpPr>
          <p:cNvPr id="6" name="楕円 5"/>
          <p:cNvSpPr/>
          <p:nvPr/>
        </p:nvSpPr>
        <p:spPr>
          <a:xfrm>
            <a:off x="3109242" y="4985801"/>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t>0.5</a:t>
            </a:r>
            <a:endParaRPr kumimoji="1" lang="ja-JP" altLang="en-US" sz="2800" dirty="0"/>
          </a:p>
        </p:txBody>
      </p:sp>
      <p:sp>
        <p:nvSpPr>
          <p:cNvPr id="7" name="楕円 6"/>
          <p:cNvSpPr/>
          <p:nvPr/>
        </p:nvSpPr>
        <p:spPr>
          <a:xfrm>
            <a:off x="6044150" y="3620238"/>
            <a:ext cx="1571625" cy="1571625"/>
          </a:xfrm>
          <a:prstGeom prst="ellipse">
            <a:avLst/>
          </a:prstGeom>
          <a:solidFill>
            <a:srgbClr val="FFFF00"/>
          </a:solidFill>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+0.3</a:t>
            </a:r>
            <a:endParaRPr lang="ja-JP" altLang="en-US" sz="2800" dirty="0"/>
          </a:p>
        </p:txBody>
      </p:sp>
      <p:cxnSp>
        <p:nvCxnSpPr>
          <p:cNvPr id="8" name="直線矢印コネクタ 7"/>
          <p:cNvCxnSpPr>
            <a:cxnSpLocks/>
            <a:stCxn id="4" idx="6"/>
            <a:endCxn id="7" idx="1"/>
          </p:cNvCxnSpPr>
          <p:nvPr/>
        </p:nvCxnSpPr>
        <p:spPr>
          <a:xfrm>
            <a:off x="4680867" y="2953287"/>
            <a:ext cx="1593442" cy="8971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cxnSpLocks/>
            <a:stCxn id="6" idx="6"/>
            <a:endCxn id="7" idx="3"/>
          </p:cNvCxnSpPr>
          <p:nvPr/>
        </p:nvCxnSpPr>
        <p:spPr>
          <a:xfrm flipV="1">
            <a:off x="4680867" y="4961704"/>
            <a:ext cx="1593442" cy="8099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a:stCxn id="7" idx="6"/>
          </p:cNvCxnSpPr>
          <p:nvPr/>
        </p:nvCxnSpPr>
        <p:spPr>
          <a:xfrm flipV="1">
            <a:off x="7615775" y="4406050"/>
            <a:ext cx="1991865" cy="1"/>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240323" y="2931085"/>
            <a:ext cx="678391" cy="523220"/>
          </a:xfrm>
          <a:prstGeom prst="rect">
            <a:avLst/>
          </a:prstGeom>
          <a:noFill/>
        </p:spPr>
        <p:txBody>
          <a:bodyPr wrap="none" rtlCol="0">
            <a:spAutoFit/>
          </a:bodyPr>
          <a:lstStyle/>
          <a:p>
            <a:r>
              <a:rPr kumimoji="1" lang="en-US" altLang="ja-JP" sz="2800" dirty="0"/>
              <a:t>0.1</a:t>
            </a:r>
            <a:endParaRPr kumimoji="1" lang="ja-JP" altLang="en-US" sz="2800" dirty="0"/>
          </a:p>
        </p:txBody>
      </p:sp>
      <p:sp>
        <p:nvSpPr>
          <p:cNvPr id="14" name="テキスト ボックス 13"/>
          <p:cNvSpPr txBox="1"/>
          <p:nvPr/>
        </p:nvSpPr>
        <p:spPr>
          <a:xfrm>
            <a:off x="4983688" y="4895973"/>
            <a:ext cx="678391" cy="523220"/>
          </a:xfrm>
          <a:prstGeom prst="rect">
            <a:avLst/>
          </a:prstGeom>
          <a:noFill/>
        </p:spPr>
        <p:txBody>
          <a:bodyPr wrap="none" rtlCol="0">
            <a:spAutoFit/>
          </a:bodyPr>
          <a:lstStyle/>
          <a:p>
            <a:r>
              <a:rPr kumimoji="1" lang="en-US" altLang="ja-JP" sz="2800" dirty="0"/>
              <a:t>0.2</a:t>
            </a:r>
            <a:endParaRPr kumimoji="1" lang="ja-JP" altLang="en-US" sz="2800" dirty="0"/>
          </a:p>
        </p:txBody>
      </p:sp>
      <p:sp>
        <p:nvSpPr>
          <p:cNvPr id="15" name="テキスト ボックス 14"/>
          <p:cNvSpPr txBox="1"/>
          <p:nvPr/>
        </p:nvSpPr>
        <p:spPr>
          <a:xfrm>
            <a:off x="1195009" y="1478834"/>
            <a:ext cx="3416320" cy="523220"/>
          </a:xfrm>
          <a:prstGeom prst="rect">
            <a:avLst/>
          </a:prstGeom>
          <a:noFill/>
        </p:spPr>
        <p:txBody>
          <a:bodyPr wrap="none" rtlCol="0">
            <a:spAutoFit/>
          </a:bodyPr>
          <a:lstStyle/>
          <a:p>
            <a:r>
              <a:rPr kumimoji="1" lang="ja-JP" altLang="en-US" sz="2800" dirty="0">
                <a:solidFill>
                  <a:srgbClr val="0070C0"/>
                </a:solidFill>
              </a:rPr>
              <a:t>入力元の信号の強さ</a:t>
            </a:r>
          </a:p>
        </p:txBody>
      </p:sp>
      <p:cxnSp>
        <p:nvCxnSpPr>
          <p:cNvPr id="17" name="直線コネクタ 16"/>
          <p:cNvCxnSpPr>
            <a:cxnSpLocks/>
            <a:stCxn id="15" idx="2"/>
          </p:cNvCxnSpPr>
          <p:nvPr/>
        </p:nvCxnSpPr>
        <p:spPr>
          <a:xfrm>
            <a:off x="2903169" y="2002054"/>
            <a:ext cx="818361" cy="685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cxnSpLocks/>
          </p:cNvCxnSpPr>
          <p:nvPr/>
        </p:nvCxnSpPr>
        <p:spPr>
          <a:xfrm>
            <a:off x="2647586" y="1951198"/>
            <a:ext cx="1073944" cy="3522322"/>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80867" y="1877310"/>
            <a:ext cx="4413388" cy="523220"/>
          </a:xfrm>
          <a:prstGeom prst="rect">
            <a:avLst/>
          </a:prstGeom>
          <a:noFill/>
        </p:spPr>
        <p:txBody>
          <a:bodyPr wrap="none" rtlCol="0">
            <a:spAutoFit/>
          </a:bodyPr>
          <a:lstStyle/>
          <a:p>
            <a:r>
              <a:rPr kumimoji="1" lang="ja-JP" altLang="en-US" sz="2800" dirty="0">
                <a:solidFill>
                  <a:srgbClr val="0070C0"/>
                </a:solidFill>
              </a:rPr>
              <a:t>重み</a:t>
            </a:r>
            <a:r>
              <a:rPr kumimoji="1" lang="en-US" altLang="ja-JP" sz="2800" dirty="0">
                <a:solidFill>
                  <a:srgbClr val="0070C0"/>
                </a:solidFill>
              </a:rPr>
              <a:t>(</a:t>
            </a:r>
            <a:r>
              <a:rPr kumimoji="1" lang="ja-JP" altLang="en-US" sz="2800" dirty="0">
                <a:solidFill>
                  <a:srgbClr val="0070C0"/>
                </a:solidFill>
              </a:rPr>
              <a:t>信号の伝わりやすさ</a:t>
            </a:r>
            <a:r>
              <a:rPr kumimoji="1" lang="en-US" altLang="ja-JP" sz="2800" dirty="0">
                <a:solidFill>
                  <a:srgbClr val="0070C0"/>
                </a:solidFill>
              </a:rPr>
              <a:t>)</a:t>
            </a:r>
            <a:endParaRPr kumimoji="1" lang="ja-JP" altLang="en-US" sz="2800" dirty="0">
              <a:solidFill>
                <a:srgbClr val="0070C0"/>
              </a:solidFill>
            </a:endParaRPr>
          </a:p>
        </p:txBody>
      </p:sp>
      <p:cxnSp>
        <p:nvCxnSpPr>
          <p:cNvPr id="21" name="直線コネクタ 20"/>
          <p:cNvCxnSpPr>
            <a:cxnSpLocks/>
          </p:cNvCxnSpPr>
          <p:nvPr/>
        </p:nvCxnSpPr>
        <p:spPr>
          <a:xfrm flipH="1" flipV="1">
            <a:off x="5142523" y="2375432"/>
            <a:ext cx="328583" cy="565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a:stCxn id="14" idx="0"/>
          </p:cNvCxnSpPr>
          <p:nvPr/>
        </p:nvCxnSpPr>
        <p:spPr>
          <a:xfrm flipH="1" flipV="1">
            <a:off x="5016216" y="2282569"/>
            <a:ext cx="306668" cy="2613404"/>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6648294" y="2687583"/>
            <a:ext cx="4054315" cy="523220"/>
          </a:xfrm>
          <a:prstGeom prst="rect">
            <a:avLst/>
          </a:prstGeom>
          <a:noFill/>
        </p:spPr>
        <p:txBody>
          <a:bodyPr wrap="none" rtlCol="0">
            <a:spAutoFit/>
          </a:bodyPr>
          <a:lstStyle/>
          <a:p>
            <a:r>
              <a:rPr lang="ja-JP" altLang="en-US" sz="2800" dirty="0">
                <a:solidFill>
                  <a:srgbClr val="0070C0"/>
                </a:solidFill>
              </a:rPr>
              <a:t>発火のし易さ</a:t>
            </a:r>
            <a:r>
              <a:rPr lang="en-US" altLang="ja-JP" sz="2800" dirty="0">
                <a:solidFill>
                  <a:srgbClr val="0070C0"/>
                </a:solidFill>
              </a:rPr>
              <a:t>(</a:t>
            </a:r>
            <a:r>
              <a:rPr lang="ja-JP" altLang="en-US" sz="2800" dirty="0">
                <a:solidFill>
                  <a:srgbClr val="0070C0"/>
                </a:solidFill>
              </a:rPr>
              <a:t>バイアス</a:t>
            </a:r>
            <a:r>
              <a:rPr lang="en-US" altLang="ja-JP" sz="2800" dirty="0">
                <a:solidFill>
                  <a:srgbClr val="0070C0"/>
                </a:solidFill>
              </a:rPr>
              <a:t>)</a:t>
            </a:r>
            <a:endParaRPr kumimoji="1" lang="ja-JP" altLang="en-US" sz="2800" dirty="0">
              <a:solidFill>
                <a:srgbClr val="0070C0"/>
              </a:solidFill>
            </a:endParaRPr>
          </a:p>
        </p:txBody>
      </p:sp>
      <p:cxnSp>
        <p:nvCxnSpPr>
          <p:cNvPr id="27" name="直線コネクタ 26"/>
          <p:cNvCxnSpPr>
            <a:cxnSpLocks/>
          </p:cNvCxnSpPr>
          <p:nvPr/>
        </p:nvCxnSpPr>
        <p:spPr>
          <a:xfrm flipV="1">
            <a:off x="6917969" y="3067481"/>
            <a:ext cx="416304" cy="1131032"/>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フリーフォーム: 図形 28"/>
          <p:cNvSpPr/>
          <p:nvPr/>
        </p:nvSpPr>
        <p:spPr>
          <a:xfrm>
            <a:off x="7039911" y="4198513"/>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a:cxnSpLocks/>
          </p:cNvCxnSpPr>
          <p:nvPr/>
        </p:nvCxnSpPr>
        <p:spPr>
          <a:xfrm>
            <a:off x="7404301" y="4507606"/>
            <a:ext cx="1581955" cy="648588"/>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8019279" y="5172042"/>
            <a:ext cx="3695242" cy="954107"/>
          </a:xfrm>
          <a:prstGeom prst="rect">
            <a:avLst/>
          </a:prstGeom>
          <a:noFill/>
        </p:spPr>
        <p:txBody>
          <a:bodyPr wrap="none" rtlCol="0">
            <a:spAutoFit/>
          </a:bodyPr>
          <a:lstStyle/>
          <a:p>
            <a:r>
              <a:rPr lang="ja-JP" altLang="en-US" sz="2800" dirty="0">
                <a:solidFill>
                  <a:srgbClr val="0070C0"/>
                </a:solidFill>
              </a:rPr>
              <a:t>活性化関数</a:t>
            </a:r>
            <a:endParaRPr lang="en-US" altLang="ja-JP" sz="2800" dirty="0">
              <a:solidFill>
                <a:srgbClr val="0070C0"/>
              </a:solidFill>
            </a:endParaRPr>
          </a:p>
          <a:p>
            <a:r>
              <a:rPr lang="en-US" altLang="ja-JP" sz="2800" dirty="0">
                <a:solidFill>
                  <a:srgbClr val="0070C0"/>
                </a:solidFill>
              </a:rPr>
              <a:t>(</a:t>
            </a:r>
            <a:r>
              <a:rPr kumimoji="1" lang="ja-JP" altLang="en-US" sz="2800" dirty="0">
                <a:solidFill>
                  <a:srgbClr val="0070C0"/>
                </a:solidFill>
              </a:rPr>
              <a:t>いくつか種類がある</a:t>
            </a:r>
            <a:r>
              <a:rPr kumimoji="1" lang="en-US" altLang="ja-JP" sz="2800" dirty="0">
                <a:solidFill>
                  <a:srgbClr val="0070C0"/>
                </a:solidFill>
              </a:rPr>
              <a:t>)</a:t>
            </a:r>
            <a:endParaRPr kumimoji="1" lang="ja-JP" altLang="en-US" sz="2800" dirty="0">
              <a:solidFill>
                <a:srgbClr val="0070C0"/>
              </a:solidFill>
            </a:endParaRPr>
          </a:p>
        </p:txBody>
      </p:sp>
      <p:sp>
        <p:nvSpPr>
          <p:cNvPr id="3" name="テキスト ボックス 2"/>
          <p:cNvSpPr txBox="1"/>
          <p:nvPr/>
        </p:nvSpPr>
        <p:spPr>
          <a:xfrm rot="20915280">
            <a:off x="6201065" y="5185799"/>
            <a:ext cx="1642329" cy="83099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このノードに着目！</a:t>
            </a:r>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8</a:t>
            </a:fld>
            <a:endParaRPr kumimoji="1" lang="ja-JP" altLang="en-US"/>
          </a:p>
        </p:txBody>
      </p:sp>
      <p:sp>
        <p:nvSpPr>
          <p:cNvPr id="11" name="テキスト ボックス 10">
            <a:extLst>
              <a:ext uri="{FF2B5EF4-FFF2-40B4-BE49-F238E27FC236}">
                <a16:creationId xmlns:a16="http://schemas.microsoft.com/office/drawing/2014/main" id="{EF6E74DA-8BC6-40AC-A1EE-5CA00264C593}"/>
              </a:ext>
            </a:extLst>
          </p:cNvPr>
          <p:cNvSpPr txBox="1"/>
          <p:nvPr/>
        </p:nvSpPr>
        <p:spPr>
          <a:xfrm>
            <a:off x="9982200" y="6141997"/>
            <a:ext cx="1877437" cy="276999"/>
          </a:xfrm>
          <a:prstGeom prst="rect">
            <a:avLst/>
          </a:prstGeom>
          <a:noFill/>
        </p:spPr>
        <p:txBody>
          <a:bodyPr wrap="none" rtlCol="0">
            <a:spAutoFit/>
          </a:bodyPr>
          <a:lstStyle/>
          <a:p>
            <a:r>
              <a:rPr kumimoji="1" lang="ja-JP" altLang="en-US" sz="1200" dirty="0"/>
              <a:t>メモ：関数について補足</a:t>
            </a:r>
          </a:p>
        </p:txBody>
      </p:sp>
    </p:spTree>
    <p:extLst>
      <p:ext uri="{BB962C8B-B14F-4D97-AF65-F5344CB8AC3E}">
        <p14:creationId xmlns:p14="http://schemas.microsoft.com/office/powerpoint/2010/main" val="28224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活性化関数</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0638" y="2134791"/>
            <a:ext cx="32099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3534" y="2149078"/>
            <a:ext cx="31813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30887" y="2120503"/>
            <a:ext cx="31623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線矢印コネクタ 3"/>
          <p:cNvCxnSpPr/>
          <p:nvPr/>
        </p:nvCxnSpPr>
        <p:spPr>
          <a:xfrm flipV="1">
            <a:off x="924791" y="2567312"/>
            <a:ext cx="0" cy="17041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8346" y="3137285"/>
            <a:ext cx="800219" cy="461665"/>
          </a:xfrm>
          <a:prstGeom prst="rect">
            <a:avLst/>
          </a:prstGeom>
          <a:noFill/>
        </p:spPr>
        <p:txBody>
          <a:bodyPr wrap="none" rtlCol="0">
            <a:spAutoFit/>
          </a:bodyPr>
          <a:lstStyle/>
          <a:p>
            <a:r>
              <a:rPr kumimoji="1" lang="ja-JP" altLang="en-US" sz="2400"/>
              <a:t>出力</a:t>
            </a:r>
            <a:endParaRPr kumimoji="1" lang="ja-JP" altLang="en-US" sz="2400" dirty="0"/>
          </a:p>
        </p:txBody>
      </p:sp>
      <p:sp>
        <p:nvSpPr>
          <p:cNvPr id="5" name="テキスト ボックス 4"/>
          <p:cNvSpPr txBox="1"/>
          <p:nvPr/>
        </p:nvSpPr>
        <p:spPr>
          <a:xfrm>
            <a:off x="1894377" y="1537137"/>
            <a:ext cx="2031325" cy="461665"/>
          </a:xfrm>
          <a:prstGeom prst="rect">
            <a:avLst/>
          </a:prstGeom>
          <a:noFill/>
        </p:spPr>
        <p:txBody>
          <a:bodyPr wrap="none" rtlCol="0">
            <a:spAutoFit/>
          </a:bodyPr>
          <a:lstStyle/>
          <a:p>
            <a:r>
              <a:rPr kumimoji="1" lang="ja-JP" altLang="en-US" sz="2400" dirty="0"/>
              <a:t>ステップ関数</a:t>
            </a:r>
          </a:p>
        </p:txBody>
      </p:sp>
      <p:sp>
        <p:nvSpPr>
          <p:cNvPr id="10" name="テキスト ボックス 9"/>
          <p:cNvSpPr txBox="1"/>
          <p:nvPr/>
        </p:nvSpPr>
        <p:spPr>
          <a:xfrm>
            <a:off x="5197569" y="1547572"/>
            <a:ext cx="2339102" cy="461665"/>
          </a:xfrm>
          <a:prstGeom prst="rect">
            <a:avLst/>
          </a:prstGeom>
          <a:noFill/>
        </p:spPr>
        <p:txBody>
          <a:bodyPr wrap="none" rtlCol="0">
            <a:spAutoFit/>
          </a:bodyPr>
          <a:lstStyle/>
          <a:p>
            <a:r>
              <a:rPr kumimoji="1" lang="ja-JP" altLang="en-US" sz="2400" dirty="0"/>
              <a:t>シグモイド関数</a:t>
            </a:r>
          </a:p>
        </p:txBody>
      </p:sp>
      <p:sp>
        <p:nvSpPr>
          <p:cNvPr id="11" name="テキスト ボックス 10"/>
          <p:cNvSpPr txBox="1"/>
          <p:nvPr/>
        </p:nvSpPr>
        <p:spPr>
          <a:xfrm>
            <a:off x="8592847" y="1337804"/>
            <a:ext cx="3350597" cy="830997"/>
          </a:xfrm>
          <a:prstGeom prst="rect">
            <a:avLst/>
          </a:prstGeom>
          <a:noFill/>
        </p:spPr>
        <p:txBody>
          <a:bodyPr wrap="none" rtlCol="0">
            <a:spAutoFit/>
          </a:bodyPr>
          <a:lstStyle/>
          <a:p>
            <a:r>
              <a:rPr lang="en-US" altLang="ja-JP" sz="2400" dirty="0" err="1"/>
              <a:t>Re</a:t>
            </a:r>
            <a:r>
              <a:rPr kumimoji="1" lang="en-US" altLang="ja-JP" sz="2400" dirty="0" err="1"/>
              <a:t>LU</a:t>
            </a:r>
            <a:r>
              <a:rPr kumimoji="1" lang="ja-JP" altLang="en-US" sz="2400" dirty="0"/>
              <a:t>関数</a:t>
            </a:r>
            <a:endParaRPr kumimoji="1" lang="en-US" altLang="ja-JP" sz="2400" dirty="0"/>
          </a:p>
          <a:p>
            <a:r>
              <a:rPr kumimoji="1" lang="en-US" altLang="ja-JP" sz="2400" dirty="0"/>
              <a:t>(</a:t>
            </a:r>
            <a:r>
              <a:rPr kumimoji="1" lang="en-US" altLang="ja-JP" sz="2400" u="sng" dirty="0"/>
              <a:t>Re</a:t>
            </a:r>
            <a:r>
              <a:rPr kumimoji="1" lang="en-US" altLang="ja-JP" sz="2400" dirty="0"/>
              <a:t>ctified </a:t>
            </a:r>
            <a:r>
              <a:rPr kumimoji="1" lang="en-US" altLang="ja-JP" sz="2400" u="sng" dirty="0"/>
              <a:t>L</a:t>
            </a:r>
            <a:r>
              <a:rPr kumimoji="1" lang="en-US" altLang="ja-JP" sz="2400" dirty="0"/>
              <a:t>inear </a:t>
            </a:r>
            <a:r>
              <a:rPr kumimoji="1" lang="en-US" altLang="ja-JP" sz="2400" u="sng" dirty="0"/>
              <a:t>U</a:t>
            </a:r>
            <a:r>
              <a:rPr kumimoji="1" lang="en-US" altLang="ja-JP" sz="2400" dirty="0"/>
              <a:t>nit)</a:t>
            </a:r>
            <a:endParaRPr kumimoji="1" lang="ja-JP" altLang="en-US" sz="2400"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25260" y="5299322"/>
            <a:ext cx="2773554" cy="131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22100" y="5447245"/>
            <a:ext cx="2921478" cy="101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59499" y="5336303"/>
            <a:ext cx="3050911" cy="123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9</a:t>
            </a:fld>
            <a:endParaRPr kumimoji="1" lang="ja-JP" altLang="en-US"/>
          </a:p>
        </p:txBody>
      </p:sp>
      <p:cxnSp>
        <p:nvCxnSpPr>
          <p:cNvPr id="7" name="直線矢印コネクタ 6"/>
          <p:cNvCxnSpPr/>
          <p:nvPr/>
        </p:nvCxnSpPr>
        <p:spPr>
          <a:xfrm>
            <a:off x="1622738" y="4700788"/>
            <a:ext cx="2601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262582" y="4696210"/>
            <a:ext cx="3262432" cy="461665"/>
          </a:xfrm>
          <a:prstGeom prst="rect">
            <a:avLst/>
          </a:prstGeom>
          <a:noFill/>
        </p:spPr>
        <p:txBody>
          <a:bodyPr wrap="none" rtlCol="0">
            <a:spAutoFit/>
          </a:bodyPr>
          <a:lstStyle/>
          <a:p>
            <a:r>
              <a:rPr kumimoji="1" lang="ja-JP" altLang="en-US" sz="2400" dirty="0"/>
              <a:t>入力の総和＋バイアス</a:t>
            </a:r>
          </a:p>
        </p:txBody>
      </p:sp>
    </p:spTree>
    <p:extLst>
      <p:ext uri="{BB962C8B-B14F-4D97-AF65-F5344CB8AC3E}">
        <p14:creationId xmlns:p14="http://schemas.microsoft.com/office/powerpoint/2010/main" val="12352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3504</TotalTime>
  <Words>3236</Words>
  <Application>Microsoft Office PowerPoint</Application>
  <PresentationFormat>ワイド画面</PresentationFormat>
  <Paragraphs>841</Paragraphs>
  <Slides>56</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HGP創英角ｺﾞｼｯｸUB</vt:lpstr>
      <vt:lpstr>游ゴシック</vt:lpstr>
      <vt:lpstr>游ゴシック Light</vt:lpstr>
      <vt:lpstr>Arial</vt:lpstr>
      <vt:lpstr>Cambria Math</vt:lpstr>
      <vt:lpstr>Courier New</vt:lpstr>
      <vt:lpstr>Mistral</vt:lpstr>
      <vt:lpstr>Wingdings</vt:lpstr>
      <vt:lpstr>Office テーマ</vt:lpstr>
      <vt:lpstr>プログラミング勉強会 やってみようぜ、ディープラーニングのプログラミング</vt:lpstr>
      <vt:lpstr>自己紹介</vt:lpstr>
      <vt:lpstr>私とプログラミング</vt:lpstr>
      <vt:lpstr>今日にいたる経緯 ～名古屋校 プログラミング勉強会 クラブ活動～</vt:lpstr>
      <vt:lpstr>今日の話の軸足</vt:lpstr>
      <vt:lpstr>まず、言葉の整理</vt:lpstr>
      <vt:lpstr>ニューラルネットワークモデル</vt:lpstr>
      <vt:lpstr>ニューラルネットワークモデルの計算ルール</vt:lpstr>
      <vt:lpstr>活性化関数</vt:lpstr>
      <vt:lpstr>手触り感持って”模型”と慣れ親しむために 手で計算してみる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ふたつの武器を手に入れよう</vt:lpstr>
      <vt:lpstr>数学の便利な道具 – 行列と行列の内積</vt:lpstr>
      <vt:lpstr>行列計算に慣れ親しむ</vt:lpstr>
      <vt:lpstr>PowerPoint プレゼンテーション</vt:lpstr>
      <vt:lpstr>Cloud9によるPython開発環境（１）</vt:lpstr>
      <vt:lpstr>Cloud9によるPython開発環境（２）</vt:lpstr>
      <vt:lpstr>Cloud9によるPython開発環境（３）</vt:lpstr>
      <vt:lpstr>Cloud9によるPython開発環境（４）</vt:lpstr>
      <vt:lpstr>Cloud9によるPython開発環境（５）</vt:lpstr>
      <vt:lpstr>Cloud9によるPython開発環境（６）</vt:lpstr>
      <vt:lpstr>PowerPoint プレゼンテーション</vt:lpstr>
      <vt:lpstr>蛇足</vt:lpstr>
      <vt:lpstr>Python上で行列計算を行う</vt:lpstr>
      <vt:lpstr>先ほどの例をNumPyを使って計算してみましょう</vt:lpstr>
      <vt:lpstr>先ほどの例をNumPyを使って計算してみましょう</vt:lpstr>
      <vt:lpstr>先ほどの例をNumPyを使って計算してみましょう</vt:lpstr>
      <vt:lpstr>そのほかのNumPyのコマンドをいくつか試してみましょう</vt:lpstr>
      <vt:lpstr>PowerPoint プレゼンテーション</vt:lpstr>
      <vt:lpstr>ニューラルネットワークを行列計算で表現してみる</vt:lpstr>
      <vt:lpstr>ニューラルネットワークを行列計算で表現してみる</vt:lpstr>
      <vt:lpstr>ニューラルネットワークを行列計算で表現してみる</vt:lpstr>
      <vt:lpstr>PowerPoint プレゼンテーション</vt:lpstr>
      <vt:lpstr>PowerPoint プレゼンテーション</vt:lpstr>
      <vt:lpstr>PowerPoint プレゼンテーション</vt:lpstr>
      <vt:lpstr>PowerPoint プレゼンテーション</vt:lpstr>
      <vt:lpstr>数字の手書き文字認識をさせてみる</vt:lpstr>
      <vt:lpstr>ディープラーニングによって文字認識するとはどういうことか？</vt:lpstr>
      <vt:lpstr>コンピューターにわかってもらうために、手書きの文字を数値化する</vt:lpstr>
      <vt:lpstr>そして、先ほどのこれ↓にほうりこむ</vt:lpstr>
      <vt:lpstr>結果を先に言っておきますと、ディープラーニングによる文字認識とは、こういうことができます</vt:lpstr>
      <vt:lpstr>ディープラーニングにおける学習とは</vt:lpstr>
      <vt:lpstr>じゃ、学習って具体的になにやるの？</vt:lpstr>
      <vt:lpstr>当たってなさ具合を数値で表す</vt:lpstr>
      <vt:lpstr>当たってなさ具合の数値が一番小さくなるところを探す</vt:lpstr>
      <vt:lpstr>今日は学習の実装は割愛なので、まるで三分間クッキングのように、そこそこ絶妙なパラメータを手に入れたとする</vt:lpstr>
      <vt:lpstr>ということで、一通りのおさらい</vt:lpstr>
      <vt:lpstr>（ちょいと脱線） ディープラーニングでなぜPythonなのか？</vt:lpstr>
      <vt:lpstr>話題の企業 – エヌビディア社</vt:lpstr>
      <vt:lpstr>まだまだ先は深いけど</vt:lpstr>
      <vt:lpstr>手書き文字認識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Ochi, Yoshihiro</dc:creator>
  <cp:lastModifiedBy>Ochi, Yoshihiro</cp:lastModifiedBy>
  <cp:revision>364</cp:revision>
  <cp:lastPrinted>2017-05-28T02:46:46Z</cp:lastPrinted>
  <dcterms:created xsi:type="dcterms:W3CDTF">2016-08-30T03:53:53Z</dcterms:created>
  <dcterms:modified xsi:type="dcterms:W3CDTF">2017-07-22T00:26:16Z</dcterms:modified>
</cp:coreProperties>
</file>